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430" r:id="rId2"/>
    <p:sldId id="431" r:id="rId3"/>
    <p:sldId id="432" r:id="rId4"/>
    <p:sldId id="408" r:id="rId5"/>
    <p:sldId id="414" r:id="rId6"/>
    <p:sldId id="259" r:id="rId7"/>
    <p:sldId id="274" r:id="rId8"/>
    <p:sldId id="270" r:id="rId9"/>
    <p:sldId id="411" r:id="rId10"/>
    <p:sldId id="412" r:id="rId11"/>
    <p:sldId id="425" r:id="rId12"/>
    <p:sldId id="428" r:id="rId13"/>
    <p:sldId id="309" r:id="rId14"/>
    <p:sldId id="335" r:id="rId15"/>
  </p:sldIdLst>
  <p:sldSz cx="9144000" cy="5143500" type="screen16x9"/>
  <p:notesSz cx="10234613" cy="7102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3453" autoAdjust="0"/>
  </p:normalViewPr>
  <p:slideViewPr>
    <p:cSldViewPr snapToGrid="0">
      <p:cViewPr varScale="1">
        <p:scale>
          <a:sx n="171" d="100"/>
          <a:sy n="171" d="100"/>
        </p:scale>
        <p:origin x="504" y="168"/>
      </p:cViewPr>
      <p:guideLst>
        <p:guide orient="horz" pos="1620"/>
        <p:guide pos="2880"/>
      </p:guideLst>
    </p:cSldViewPr>
  </p:slideViewPr>
  <p:notesTextViewPr>
    <p:cViewPr>
      <p:scale>
        <a:sx n="1" d="1"/>
        <a:sy n="1" d="1"/>
      </p:scale>
      <p:origin x="0" y="0"/>
    </p:cViewPr>
  </p:notesTextViewPr>
  <p:sorterViewPr>
    <p:cViewPr>
      <p:scale>
        <a:sx n="100" d="100"/>
        <a:sy n="100" d="100"/>
      </p:scale>
      <p:origin x="0" y="-562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4435475" cy="3556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5797550" y="0"/>
            <a:ext cx="4435475" cy="355600"/>
          </a:xfrm>
          <a:prstGeom prst="rect">
            <a:avLst/>
          </a:prstGeom>
        </p:spPr>
        <p:txBody>
          <a:bodyPr vert="horz" lIns="91440" tIns="45720" rIns="91440" bIns="45720" rtlCol="0"/>
          <a:lstStyle>
            <a:lvl1pPr algn="r">
              <a:defRPr sz="1200"/>
            </a:lvl1pPr>
          </a:lstStyle>
          <a:p>
            <a:fld id="{C3A123AE-5E90-49C4-9D9C-286DF47DAB8F}" type="datetimeFigureOut">
              <a:rPr lang="nl-NL" smtClean="0"/>
              <a:t>17-09-2020</a:t>
            </a:fld>
            <a:endParaRPr lang="nl-NL"/>
          </a:p>
        </p:txBody>
      </p:sp>
      <p:sp>
        <p:nvSpPr>
          <p:cNvPr id="4" name="Tijdelijke aanduiding voor dia-afbeelding 3"/>
          <p:cNvSpPr>
            <a:spLocks noGrp="1" noRot="1" noChangeAspect="1"/>
          </p:cNvSpPr>
          <p:nvPr>
            <p:ph type="sldImg" idx="2"/>
          </p:nvPr>
        </p:nvSpPr>
        <p:spPr>
          <a:xfrm>
            <a:off x="2986088" y="887413"/>
            <a:ext cx="4262437" cy="23971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1023938" y="3417888"/>
            <a:ext cx="8186737" cy="2797175"/>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6746875"/>
            <a:ext cx="4435475" cy="3556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5797550" y="6746875"/>
            <a:ext cx="4435475" cy="355600"/>
          </a:xfrm>
          <a:prstGeom prst="rect">
            <a:avLst/>
          </a:prstGeom>
        </p:spPr>
        <p:txBody>
          <a:bodyPr vert="horz" lIns="91440" tIns="45720" rIns="91440" bIns="45720" rtlCol="0" anchor="b"/>
          <a:lstStyle>
            <a:lvl1pPr algn="r">
              <a:defRPr sz="1200"/>
            </a:lvl1pPr>
          </a:lstStyle>
          <a:p>
            <a:fld id="{948C0265-602C-46EA-943D-D24158FDEEA5}" type="slidenum">
              <a:rPr lang="nl-NL" smtClean="0"/>
              <a:t>‹nr.›</a:t>
            </a:fld>
            <a:endParaRPr lang="nl-NL"/>
          </a:p>
        </p:txBody>
      </p:sp>
    </p:spTree>
    <p:extLst>
      <p:ext uri="{BB962C8B-B14F-4D97-AF65-F5344CB8AC3E}">
        <p14:creationId xmlns:p14="http://schemas.microsoft.com/office/powerpoint/2010/main" val="2715450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vier hoofdthema’s zijn uiteindelijk in 7 werkthema’s verdeeld. Ik noemde al CO en hergebruik. Dit zijn echt twee verschillende onderwerpen. </a:t>
            </a:r>
            <a:r>
              <a:rPr lang="nl-NL" dirty="0" err="1"/>
              <a:t>Onwerpen</a:t>
            </a:r>
            <a:r>
              <a:rPr lang="nl-NL" dirty="0"/>
              <a:t> gaat over de voorkant van het proces, hergebruik over de achterkant.</a:t>
            </a:r>
          </a:p>
          <a:p>
            <a:r>
              <a:rPr lang="nl-NL" dirty="0"/>
              <a:t>Ook het hoofdthema Innovatie, kennis en onderwijs is in tweeën geknipt:.</a:t>
            </a:r>
          </a:p>
          <a:p>
            <a:r>
              <a:rPr lang="nl-NL" dirty="0"/>
              <a:t>Tenslotte is er nog een doorsnijdend thema gekozen dat zich richt op het naar beneden brengen van de MKI. </a:t>
            </a:r>
          </a:p>
          <a:p>
            <a:r>
              <a:rPr lang="nl-NL" dirty="0"/>
              <a:t>Dus 4 inhoudelijke werkthema’s en 3 doorsnijdende.</a:t>
            </a:r>
          </a:p>
          <a:p>
            <a:r>
              <a:rPr lang="nl-NL" dirty="0"/>
              <a:t>Het zal duidelijk zijn dat de ambitie alleen kan worden gerealiseerd als er dit alles gepaard gaat met systeemverandering. Het moet onderdeel worden van de business en alleen samen kan het lukken. De overheid moet het afdwingen, de opdrachtgevers moeten er echt om gaan vragen (top-down) en innovaties moeten de kans krijgen (bottom-up).</a:t>
            </a:r>
          </a:p>
        </p:txBody>
      </p:sp>
      <p:sp>
        <p:nvSpPr>
          <p:cNvPr id="4" name="Tijdelijke aanduiding voor dianummer 3"/>
          <p:cNvSpPr>
            <a:spLocks noGrp="1"/>
          </p:cNvSpPr>
          <p:nvPr>
            <p:ph type="sldNum" sz="quarter" idx="5"/>
          </p:nvPr>
        </p:nvSpPr>
        <p:spPr/>
        <p:txBody>
          <a:bodyPr/>
          <a:lstStyle/>
          <a:p>
            <a:fld id="{948C0265-602C-46EA-943D-D24158FDEEA5}" type="slidenum">
              <a:rPr lang="nl-NL" smtClean="0"/>
              <a:t>1</a:t>
            </a:fld>
            <a:endParaRPr lang="nl-NL"/>
          </a:p>
        </p:txBody>
      </p:sp>
    </p:spTree>
    <p:extLst>
      <p:ext uri="{BB962C8B-B14F-4D97-AF65-F5344CB8AC3E}">
        <p14:creationId xmlns:p14="http://schemas.microsoft.com/office/powerpoint/2010/main" val="1920613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vier hoofdthema’s zijn uiteindelijk in 7 werkthema’s verdeeld. Ik noemde al CO en hergebruik. Dit zijn echt twee verschillende onderwerpen. </a:t>
            </a:r>
            <a:r>
              <a:rPr lang="nl-NL" dirty="0" err="1"/>
              <a:t>Onwerpen</a:t>
            </a:r>
            <a:r>
              <a:rPr lang="nl-NL" dirty="0"/>
              <a:t> gaat over de voorkant van het proces, hergebruik over de achterkant.</a:t>
            </a:r>
          </a:p>
          <a:p>
            <a:r>
              <a:rPr lang="nl-NL" dirty="0"/>
              <a:t>Ook het hoofdthema Innovatie, kennis en onderwijs is in tweeën geknipt:.</a:t>
            </a:r>
          </a:p>
          <a:p>
            <a:r>
              <a:rPr lang="nl-NL" dirty="0"/>
              <a:t>Tenslotte is er nog een doorsnijdend thema gekozen dat zich richt op het naar beneden brengen van de MKI. </a:t>
            </a:r>
          </a:p>
          <a:p>
            <a:r>
              <a:rPr lang="nl-NL" dirty="0"/>
              <a:t>Dus 4 inhoudelijke werkthema’s en 3 doorsnijdende.</a:t>
            </a:r>
          </a:p>
          <a:p>
            <a:r>
              <a:rPr lang="nl-NL" dirty="0"/>
              <a:t>Het zal duidelijk zijn dat de ambitie alleen kan worden gerealiseerd als er dit alles gepaard gaat met systeemverandering. Het moet onderdeel worden van de business en alleen samen kan het lukken. De overheid moet het afdwingen, de opdrachtgevers moeten er echt om gaan vragen (top-down) en innovaties moeten de kans krijgen (bottom-up).</a:t>
            </a:r>
          </a:p>
        </p:txBody>
      </p:sp>
      <p:sp>
        <p:nvSpPr>
          <p:cNvPr id="4" name="Tijdelijke aanduiding voor dianummer 3"/>
          <p:cNvSpPr>
            <a:spLocks noGrp="1"/>
          </p:cNvSpPr>
          <p:nvPr>
            <p:ph type="sldNum" sz="quarter" idx="5"/>
          </p:nvPr>
        </p:nvSpPr>
        <p:spPr/>
        <p:txBody>
          <a:bodyPr/>
          <a:lstStyle/>
          <a:p>
            <a:fld id="{948C0265-602C-46EA-943D-D24158FDEEA5}" type="slidenum">
              <a:rPr lang="nl-NL" smtClean="0"/>
              <a:t>2</a:t>
            </a:fld>
            <a:endParaRPr lang="nl-NL"/>
          </a:p>
        </p:txBody>
      </p:sp>
    </p:spTree>
    <p:extLst>
      <p:ext uri="{BB962C8B-B14F-4D97-AF65-F5344CB8AC3E}">
        <p14:creationId xmlns:p14="http://schemas.microsoft.com/office/powerpoint/2010/main" val="1839440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vier hoofdthema’s zijn uiteindelijk in 7 werkthema’s verdeeld. Ik noemde al CO en hergebruik. Dit zijn echt twee verschillende onderwerpen. </a:t>
            </a:r>
            <a:r>
              <a:rPr lang="nl-NL" dirty="0" err="1"/>
              <a:t>Onwerpen</a:t>
            </a:r>
            <a:r>
              <a:rPr lang="nl-NL" dirty="0"/>
              <a:t> gaat over de voorkant van het proces, hergebruik over de achterkant.</a:t>
            </a:r>
          </a:p>
          <a:p>
            <a:r>
              <a:rPr lang="nl-NL" dirty="0"/>
              <a:t>Ook het hoofdthema Innovatie, kennis en onderwijs is in tweeën geknipt:.</a:t>
            </a:r>
          </a:p>
          <a:p>
            <a:r>
              <a:rPr lang="nl-NL" dirty="0"/>
              <a:t>Tenslotte is er nog een doorsnijdend thema gekozen dat zich richt op het naar beneden brengen van de MKI. </a:t>
            </a:r>
          </a:p>
          <a:p>
            <a:r>
              <a:rPr lang="nl-NL" dirty="0"/>
              <a:t>Dus 4 inhoudelijke werkthema’s en 3 doorsnijdende.</a:t>
            </a:r>
          </a:p>
          <a:p>
            <a:r>
              <a:rPr lang="nl-NL" dirty="0"/>
              <a:t>Het zal duidelijk zijn dat de ambitie alleen kan worden gerealiseerd als er dit alles gepaard gaat met systeemverandering. Het moet onderdeel worden van de business en alleen samen kan het lukken. De overheid moet het afdwingen, de opdrachtgevers moeten er echt om gaan vragen (top-down) en innovaties moeten de kans krijgen (bottom-up).</a:t>
            </a:r>
          </a:p>
        </p:txBody>
      </p:sp>
      <p:sp>
        <p:nvSpPr>
          <p:cNvPr id="4" name="Tijdelijke aanduiding voor dianummer 3"/>
          <p:cNvSpPr>
            <a:spLocks noGrp="1"/>
          </p:cNvSpPr>
          <p:nvPr>
            <p:ph type="sldNum" sz="quarter" idx="5"/>
          </p:nvPr>
        </p:nvSpPr>
        <p:spPr/>
        <p:txBody>
          <a:bodyPr/>
          <a:lstStyle/>
          <a:p>
            <a:fld id="{948C0265-602C-46EA-943D-D24158FDEEA5}" type="slidenum">
              <a:rPr lang="nl-NL" smtClean="0"/>
              <a:t>3</a:t>
            </a:fld>
            <a:endParaRPr lang="nl-NL"/>
          </a:p>
        </p:txBody>
      </p:sp>
    </p:spTree>
    <p:extLst>
      <p:ext uri="{BB962C8B-B14F-4D97-AF65-F5344CB8AC3E}">
        <p14:creationId xmlns:p14="http://schemas.microsoft.com/office/powerpoint/2010/main" val="3032895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vier hoofdthema’s zijn uiteindelijk in 7 werkthema’s verdeeld. Ik noemde al CO en hergebruik. Dit zijn echt twee verschillende onderwerpen. </a:t>
            </a:r>
            <a:r>
              <a:rPr lang="nl-NL" dirty="0" err="1"/>
              <a:t>Onwerpen</a:t>
            </a:r>
            <a:r>
              <a:rPr lang="nl-NL" dirty="0"/>
              <a:t> gaat over de voorkant van het proces, hergebruik over de achterkant.</a:t>
            </a:r>
          </a:p>
          <a:p>
            <a:r>
              <a:rPr lang="nl-NL" dirty="0"/>
              <a:t>Ook het hoofdthema Innovatie, kennis en onderwijs is in tweeën geknipt:.</a:t>
            </a:r>
          </a:p>
          <a:p>
            <a:r>
              <a:rPr lang="nl-NL" dirty="0"/>
              <a:t>Tenslotte is er nog een doorsnijdend thema gekozen dat zich richt op het naar beneden brengen van de MKI. </a:t>
            </a:r>
          </a:p>
          <a:p>
            <a:r>
              <a:rPr lang="nl-NL" dirty="0"/>
              <a:t>Dus 4 inhoudelijke werkthema’s en 3 doorsnijdende.</a:t>
            </a:r>
          </a:p>
          <a:p>
            <a:r>
              <a:rPr lang="nl-NL" dirty="0"/>
              <a:t>Het zal duidelijk zijn dat de ambitie alleen kan worden gerealiseerd als er dit alles gepaard gaat met systeemverandering. Het moet onderdeel worden van de business en alleen samen kan het lukken. De overheid moet het afdwingen, de opdrachtgevers moeten er echt om gaan vragen (top-down) en innovaties moeten de kans krijgen (bottom-up).</a:t>
            </a:r>
          </a:p>
        </p:txBody>
      </p:sp>
      <p:sp>
        <p:nvSpPr>
          <p:cNvPr id="4" name="Tijdelijke aanduiding voor dianummer 3"/>
          <p:cNvSpPr>
            <a:spLocks noGrp="1"/>
          </p:cNvSpPr>
          <p:nvPr>
            <p:ph type="sldNum" sz="quarter" idx="5"/>
          </p:nvPr>
        </p:nvSpPr>
        <p:spPr/>
        <p:txBody>
          <a:bodyPr/>
          <a:lstStyle/>
          <a:p>
            <a:fld id="{948C0265-602C-46EA-943D-D24158FDEEA5}" type="slidenum">
              <a:rPr lang="nl-NL" smtClean="0"/>
              <a:t>4</a:t>
            </a:fld>
            <a:endParaRPr lang="nl-NL"/>
          </a:p>
        </p:txBody>
      </p:sp>
    </p:spTree>
    <p:extLst>
      <p:ext uri="{BB962C8B-B14F-4D97-AF65-F5344CB8AC3E}">
        <p14:creationId xmlns:p14="http://schemas.microsoft.com/office/powerpoint/2010/main" val="3180040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Circulair ontwerpen is een van de twee onderdelen van het hoofdstuk over circulariteit, samen met Hergebruik betonrestromen.</a:t>
            </a:r>
          </a:p>
        </p:txBody>
      </p:sp>
      <p:sp>
        <p:nvSpPr>
          <p:cNvPr id="4" name="Tijdelijke aanduiding voor dianummer 3"/>
          <p:cNvSpPr>
            <a:spLocks noGrp="1"/>
          </p:cNvSpPr>
          <p:nvPr>
            <p:ph type="sldNum" sz="quarter" idx="5"/>
          </p:nvPr>
        </p:nvSpPr>
        <p:spPr/>
        <p:txBody>
          <a:bodyPr/>
          <a:lstStyle/>
          <a:p>
            <a:fld id="{948C0265-602C-46EA-943D-D24158FDEEA5}" type="slidenum">
              <a:rPr lang="nl-NL" smtClean="0"/>
              <a:t>5</a:t>
            </a:fld>
            <a:endParaRPr lang="nl-NL"/>
          </a:p>
        </p:txBody>
      </p:sp>
    </p:spTree>
    <p:extLst>
      <p:ext uri="{BB962C8B-B14F-4D97-AF65-F5344CB8AC3E}">
        <p14:creationId xmlns:p14="http://schemas.microsoft.com/office/powerpoint/2010/main" val="213888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 de CO2 doelstelling volgt het akkoord de kabinetsdoelstelling, met een kleine slag om de arm. De hoe-vraag staat in de </a:t>
            </a:r>
            <a:r>
              <a:rPr lang="nl-NL" dirty="0" err="1"/>
              <a:t>roadmap</a:t>
            </a:r>
            <a:r>
              <a:rPr lang="nl-NL" dirty="0"/>
              <a:t> centraal.</a:t>
            </a:r>
          </a:p>
        </p:txBody>
      </p:sp>
      <p:sp>
        <p:nvSpPr>
          <p:cNvPr id="4" name="Tijdelijke aanduiding voor dianummer 3"/>
          <p:cNvSpPr>
            <a:spLocks noGrp="1"/>
          </p:cNvSpPr>
          <p:nvPr>
            <p:ph type="sldNum" sz="quarter" idx="5"/>
          </p:nvPr>
        </p:nvSpPr>
        <p:spPr/>
        <p:txBody>
          <a:bodyPr/>
          <a:lstStyle/>
          <a:p>
            <a:fld id="{948C0265-602C-46EA-943D-D24158FDEEA5}" type="slidenum">
              <a:rPr lang="nl-NL" smtClean="0"/>
              <a:t>7</a:t>
            </a:fld>
            <a:endParaRPr lang="nl-NL"/>
          </a:p>
        </p:txBody>
      </p:sp>
    </p:spTree>
    <p:extLst>
      <p:ext uri="{BB962C8B-B14F-4D97-AF65-F5344CB8AC3E}">
        <p14:creationId xmlns:p14="http://schemas.microsoft.com/office/powerpoint/2010/main" val="1022660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Kanttekening is dat als we al het beton dat vrijkomt uit BSA zouden hergebruiken, dit slechts voldoende zou zijn voor 15-20% van de vraag. Het gaat hier vooral om hoogwaardiger toepassing en bijvoorbeeld om het terugwinnen van de fijne fractie. </a:t>
            </a:r>
            <a:r>
              <a:rPr lang="nl-NL" dirty="0" err="1"/>
              <a:t>SmartCrusher</a:t>
            </a:r>
            <a:r>
              <a:rPr lang="nl-NL" dirty="0"/>
              <a:t> met Rutte Groep hebben inmiddels een recyclingmethode waarmee een bruikbare cementfractie wordt teruggewonnen.</a:t>
            </a:r>
          </a:p>
        </p:txBody>
      </p:sp>
      <p:sp>
        <p:nvSpPr>
          <p:cNvPr id="4" name="Tijdelijke aanduiding voor dianummer 3"/>
          <p:cNvSpPr>
            <a:spLocks noGrp="1"/>
          </p:cNvSpPr>
          <p:nvPr>
            <p:ph type="sldNum" sz="quarter" idx="5"/>
          </p:nvPr>
        </p:nvSpPr>
        <p:spPr/>
        <p:txBody>
          <a:bodyPr/>
          <a:lstStyle/>
          <a:p>
            <a:fld id="{948C0265-602C-46EA-943D-D24158FDEEA5}" type="slidenum">
              <a:rPr lang="nl-NL" smtClean="0"/>
              <a:t>8</a:t>
            </a:fld>
            <a:endParaRPr lang="nl-NL"/>
          </a:p>
        </p:txBody>
      </p:sp>
    </p:spTree>
    <p:extLst>
      <p:ext uri="{BB962C8B-B14F-4D97-AF65-F5344CB8AC3E}">
        <p14:creationId xmlns:p14="http://schemas.microsoft.com/office/powerpoint/2010/main" val="3452580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NCP staat voor Natural </a:t>
            </a:r>
            <a:r>
              <a:rPr lang="nl-NL" dirty="0" err="1"/>
              <a:t>Capital</a:t>
            </a:r>
            <a:r>
              <a:rPr lang="nl-NL" dirty="0"/>
              <a:t> protocol, een internationale standaard, waar beton echter nog niet in zit. Blauw/groene daken nemen een vlucht. Waterretentie bij hoosbuien en biodiversiteit in de stad. </a:t>
            </a:r>
          </a:p>
        </p:txBody>
      </p:sp>
      <p:sp>
        <p:nvSpPr>
          <p:cNvPr id="4" name="Tijdelijke aanduiding voor dianummer 3"/>
          <p:cNvSpPr>
            <a:spLocks noGrp="1"/>
          </p:cNvSpPr>
          <p:nvPr>
            <p:ph type="sldNum" sz="quarter" idx="5"/>
          </p:nvPr>
        </p:nvSpPr>
        <p:spPr/>
        <p:txBody>
          <a:bodyPr/>
          <a:lstStyle/>
          <a:p>
            <a:fld id="{948C0265-602C-46EA-943D-D24158FDEEA5}" type="slidenum">
              <a:rPr lang="nl-NL" smtClean="0"/>
              <a:t>9</a:t>
            </a:fld>
            <a:endParaRPr lang="nl-NL"/>
          </a:p>
        </p:txBody>
      </p:sp>
    </p:spTree>
    <p:extLst>
      <p:ext uri="{BB962C8B-B14F-4D97-AF65-F5344CB8AC3E}">
        <p14:creationId xmlns:p14="http://schemas.microsoft.com/office/powerpoint/2010/main" val="2477081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Laatste thema van het Betonakkoord is innovatie, kennis en onderwijs. De doelstelling is nog niet heel concreet. In de aanloop naar het akkoord zijn veel suggesties gedaan om dit onderwerp in te vullen, maar de </a:t>
            </a:r>
            <a:r>
              <a:rPr lang="nl-NL" dirty="0" err="1"/>
              <a:t>CEO’s</a:t>
            </a:r>
            <a:r>
              <a:rPr lang="nl-NL" dirty="0"/>
              <a:t> hebben in 2017 besloten het ‘hoe’ niet in het akkoord op te nemen.</a:t>
            </a:r>
          </a:p>
        </p:txBody>
      </p:sp>
      <p:sp>
        <p:nvSpPr>
          <p:cNvPr id="4" name="Tijdelijke aanduiding voor dianummer 3"/>
          <p:cNvSpPr>
            <a:spLocks noGrp="1"/>
          </p:cNvSpPr>
          <p:nvPr>
            <p:ph type="sldNum" sz="quarter" idx="5"/>
          </p:nvPr>
        </p:nvSpPr>
        <p:spPr/>
        <p:txBody>
          <a:bodyPr/>
          <a:lstStyle/>
          <a:p>
            <a:fld id="{948C0265-602C-46EA-943D-D24158FDEEA5}" type="slidenum">
              <a:rPr lang="nl-NL" smtClean="0"/>
              <a:t>10</a:t>
            </a:fld>
            <a:endParaRPr lang="nl-NL"/>
          </a:p>
        </p:txBody>
      </p:sp>
    </p:spTree>
    <p:extLst>
      <p:ext uri="{BB962C8B-B14F-4D97-AF65-F5344CB8AC3E}">
        <p14:creationId xmlns:p14="http://schemas.microsoft.com/office/powerpoint/2010/main" val="2630647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nl-NL"/>
              <a:t>Klik om de stijl te bewerken</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F1ABFF4C-C29F-471F-B943-33454867538B}" type="datetime1">
              <a:rPr lang="nl-NL" smtClean="0"/>
              <a:t>17-09-2020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4928147-FCB9-4B62-B50A-0F997169957B}" type="slidenum">
              <a:rPr lang="nl-NL" smtClean="0"/>
              <a:t>‹nr.›</a:t>
            </a:fld>
            <a:endParaRPr lang="nl-NL"/>
          </a:p>
        </p:txBody>
      </p:sp>
    </p:spTree>
    <p:extLst>
      <p:ext uri="{BB962C8B-B14F-4D97-AF65-F5344CB8AC3E}">
        <p14:creationId xmlns:p14="http://schemas.microsoft.com/office/powerpoint/2010/main" val="3587534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735A353E-9126-42CE-B53C-7C8957C3126D}" type="datetime1">
              <a:rPr lang="nl-NL" smtClean="0"/>
              <a:t>17-09-2020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4928147-FCB9-4B62-B50A-0F997169957B}" type="slidenum">
              <a:rPr lang="nl-NL" smtClean="0"/>
              <a:t>‹nr.›</a:t>
            </a:fld>
            <a:endParaRPr lang="nl-NL"/>
          </a:p>
        </p:txBody>
      </p:sp>
    </p:spTree>
    <p:extLst>
      <p:ext uri="{BB962C8B-B14F-4D97-AF65-F5344CB8AC3E}">
        <p14:creationId xmlns:p14="http://schemas.microsoft.com/office/powerpoint/2010/main" val="696973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nl-NL"/>
              <a:t>Klik om de stijl te bewerken</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E3D05D99-93F8-4BDF-9947-24226B8F9787}" type="datetime1">
              <a:rPr lang="nl-NL" smtClean="0"/>
              <a:t>17-09-2020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4928147-FCB9-4B62-B50A-0F997169957B}" type="slidenum">
              <a:rPr lang="nl-NL" smtClean="0"/>
              <a:t>‹nr.›</a:t>
            </a:fld>
            <a:endParaRPr lang="nl-NL"/>
          </a:p>
        </p:txBody>
      </p:sp>
    </p:spTree>
    <p:extLst>
      <p:ext uri="{BB962C8B-B14F-4D97-AF65-F5344CB8AC3E}">
        <p14:creationId xmlns:p14="http://schemas.microsoft.com/office/powerpoint/2010/main" val="4091772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kst slide">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DA15F22-ED23-1B42-AB67-7668F473BB5B}"/>
              </a:ext>
            </a:extLst>
          </p:cNvPr>
          <p:cNvSpPr/>
          <p:nvPr userDrawn="1"/>
        </p:nvSpPr>
        <p:spPr>
          <a:xfrm>
            <a:off x="137160" y="170078"/>
            <a:ext cx="2265884" cy="79004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solidFill>
                <a:schemeClr val="lt1"/>
              </a:solidFill>
            </a:endParaRPr>
          </a:p>
        </p:txBody>
      </p:sp>
      <p:sp>
        <p:nvSpPr>
          <p:cNvPr id="3" name="Tijdelijke aanduiding voor afbeelding 2">
            <a:extLst>
              <a:ext uri="{FF2B5EF4-FFF2-40B4-BE49-F238E27FC236}">
                <a16:creationId xmlns:a16="http://schemas.microsoft.com/office/drawing/2014/main" id="{EA707046-E20B-2049-8562-348B1071BD16}"/>
              </a:ext>
            </a:extLst>
          </p:cNvPr>
          <p:cNvSpPr>
            <a:spLocks noGrp="1"/>
          </p:cNvSpPr>
          <p:nvPr>
            <p:ph type="pic" sz="quarter" idx="10" hasCustomPrompt="1"/>
          </p:nvPr>
        </p:nvSpPr>
        <p:spPr>
          <a:xfrm>
            <a:off x="137160" y="170080"/>
            <a:ext cx="2265884" cy="790040"/>
          </a:xfrm>
          <a:prstGeom prst="rect">
            <a:avLst/>
          </a:prstGeom>
        </p:spPr>
        <p:txBody>
          <a:bodyPr>
            <a:normAutofit/>
          </a:bodyPr>
          <a:lstStyle>
            <a:lvl1pPr marL="0" indent="0" algn="ctr">
              <a:buNone/>
              <a:defRPr sz="675" i="0">
                <a:solidFill>
                  <a:schemeClr val="tx1">
                    <a:lumMod val="50000"/>
                    <a:lumOff val="50000"/>
                  </a:schemeClr>
                </a:solidFill>
              </a:defRPr>
            </a:lvl1pPr>
          </a:lstStyle>
          <a:p>
            <a:r>
              <a:rPr lang="nl-NL" dirty="0"/>
              <a:t>Klik op het icoon hieronder om uw afbeelding in te voegen</a:t>
            </a:r>
          </a:p>
        </p:txBody>
      </p:sp>
      <p:sp>
        <p:nvSpPr>
          <p:cNvPr id="13" name="Tijdelijke aanduiding voor tekst 12">
            <a:extLst>
              <a:ext uri="{FF2B5EF4-FFF2-40B4-BE49-F238E27FC236}">
                <a16:creationId xmlns:a16="http://schemas.microsoft.com/office/drawing/2014/main" id="{9F55BFEE-AA9D-6345-8AA4-A8DB1D051D66}"/>
              </a:ext>
            </a:extLst>
          </p:cNvPr>
          <p:cNvSpPr>
            <a:spLocks noGrp="1"/>
          </p:cNvSpPr>
          <p:nvPr>
            <p:ph type="body" sz="quarter" idx="11" hasCustomPrompt="1"/>
          </p:nvPr>
        </p:nvSpPr>
        <p:spPr>
          <a:xfrm>
            <a:off x="2774053" y="1278925"/>
            <a:ext cx="5946728" cy="1728402"/>
          </a:xfrm>
        </p:spPr>
        <p:txBody>
          <a:bodyPr/>
          <a:lstStyle>
            <a:lvl1pPr marL="0" indent="0">
              <a:buNone/>
              <a:defRPr i="0"/>
            </a:lvl1pPr>
          </a:lstStyle>
          <a:p>
            <a:r>
              <a:rPr lang="nl-NL" dirty="0"/>
              <a:t>Klik hier om uw tekst in te voegen</a:t>
            </a:r>
          </a:p>
        </p:txBody>
      </p:sp>
      <p:sp>
        <p:nvSpPr>
          <p:cNvPr id="14" name="Titel 13">
            <a:extLst>
              <a:ext uri="{FF2B5EF4-FFF2-40B4-BE49-F238E27FC236}">
                <a16:creationId xmlns:a16="http://schemas.microsoft.com/office/drawing/2014/main" id="{89A8C77C-C6D5-A74E-A15D-A713BF695AC6}"/>
              </a:ext>
            </a:extLst>
          </p:cNvPr>
          <p:cNvSpPr>
            <a:spLocks noGrp="1"/>
          </p:cNvSpPr>
          <p:nvPr>
            <p:ph type="title"/>
          </p:nvPr>
        </p:nvSpPr>
        <p:spPr>
          <a:xfrm>
            <a:off x="137160" y="1278925"/>
            <a:ext cx="2267465" cy="509716"/>
          </a:xfrm>
          <a:prstGeom prst="rect">
            <a:avLst/>
          </a:prstGeom>
        </p:spPr>
        <p:txBody>
          <a:bodyPr/>
          <a:lstStyle>
            <a:lvl1pPr algn="r">
              <a:defRPr sz="1500" b="1">
                <a:solidFill>
                  <a:schemeClr val="tx1">
                    <a:lumMod val="65000"/>
                    <a:lumOff val="35000"/>
                  </a:schemeClr>
                </a:solidFill>
                <a:latin typeface="Corbel" panose="020B0503020204020204" pitchFamily="34" charset="0"/>
              </a:defRPr>
            </a:lvl1pPr>
          </a:lstStyle>
          <a:p>
            <a:r>
              <a:rPr lang="nl-NL" dirty="0"/>
              <a:t>Klik om stijl te bewerken</a:t>
            </a:r>
          </a:p>
        </p:txBody>
      </p:sp>
    </p:spTree>
    <p:extLst>
      <p:ext uri="{BB962C8B-B14F-4D97-AF65-F5344CB8AC3E}">
        <p14:creationId xmlns:p14="http://schemas.microsoft.com/office/powerpoint/2010/main" val="2955017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19302428-7836-4B96-903F-0A86AD4DC653}" type="datetime1">
              <a:rPr lang="nl-NL" smtClean="0"/>
              <a:t>17-09-2020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4928147-FCB9-4B62-B50A-0F997169957B}" type="slidenum">
              <a:rPr lang="nl-NL" smtClean="0"/>
              <a:t>‹nr.›</a:t>
            </a:fld>
            <a:endParaRPr lang="nl-NL"/>
          </a:p>
        </p:txBody>
      </p:sp>
    </p:spTree>
    <p:extLst>
      <p:ext uri="{BB962C8B-B14F-4D97-AF65-F5344CB8AC3E}">
        <p14:creationId xmlns:p14="http://schemas.microsoft.com/office/powerpoint/2010/main" val="1864311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nl-NL"/>
              <a:t>Klik om de stijl te bewerken</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6604EB45-390E-48ED-A4C8-DE11CD69B5F9}" type="datetime1">
              <a:rPr lang="nl-NL" smtClean="0"/>
              <a:t>17-09-2020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4928147-FCB9-4B62-B50A-0F997169957B}" type="slidenum">
              <a:rPr lang="nl-NL" smtClean="0"/>
              <a:t>‹nr.›</a:t>
            </a:fld>
            <a:endParaRPr lang="nl-NL"/>
          </a:p>
        </p:txBody>
      </p:sp>
    </p:spTree>
    <p:extLst>
      <p:ext uri="{BB962C8B-B14F-4D97-AF65-F5344CB8AC3E}">
        <p14:creationId xmlns:p14="http://schemas.microsoft.com/office/powerpoint/2010/main" val="1936026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355196E5-FB76-47D0-99A3-8350D1B02CA9}" type="datetime1">
              <a:rPr lang="nl-NL" smtClean="0"/>
              <a:t>17-09-2020</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4928147-FCB9-4B62-B50A-0F997169957B}" type="slidenum">
              <a:rPr lang="nl-NL" smtClean="0"/>
              <a:t>‹nr.›</a:t>
            </a:fld>
            <a:endParaRPr lang="nl-NL"/>
          </a:p>
        </p:txBody>
      </p:sp>
    </p:spTree>
    <p:extLst>
      <p:ext uri="{BB962C8B-B14F-4D97-AF65-F5344CB8AC3E}">
        <p14:creationId xmlns:p14="http://schemas.microsoft.com/office/powerpoint/2010/main" val="3175097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nl-NL"/>
              <a:t>Klik om de stijl te bewerken</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Tekststijl van het model bewerken</a:t>
            </a:r>
          </a:p>
        </p:txBody>
      </p:sp>
      <p:sp>
        <p:nvSpPr>
          <p:cNvPr id="4" name="Content Placeholder 3"/>
          <p:cNvSpPr>
            <a:spLocks noGrp="1"/>
          </p:cNvSpPr>
          <p:nvPr>
            <p:ph sz="half" idx="2"/>
          </p:nvPr>
        </p:nvSpPr>
        <p:spPr>
          <a:xfrm>
            <a:off x="629842" y="1878806"/>
            <a:ext cx="3868340" cy="2763441"/>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Tekststijl van het model bewerken</a:t>
            </a:r>
          </a:p>
        </p:txBody>
      </p:sp>
      <p:sp>
        <p:nvSpPr>
          <p:cNvPr id="6" name="Content Placeholder 5"/>
          <p:cNvSpPr>
            <a:spLocks noGrp="1"/>
          </p:cNvSpPr>
          <p:nvPr>
            <p:ph sz="quarter" idx="4"/>
          </p:nvPr>
        </p:nvSpPr>
        <p:spPr>
          <a:xfrm>
            <a:off x="4629150" y="1878806"/>
            <a:ext cx="3887391" cy="2763441"/>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2358C028-5521-4EB2-9FDC-7FC7F0586EB5}" type="datetime1">
              <a:rPr lang="nl-NL" smtClean="0"/>
              <a:t>17-09-2020</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4928147-FCB9-4B62-B50A-0F997169957B}" type="slidenum">
              <a:rPr lang="nl-NL" smtClean="0"/>
              <a:t>‹nr.›</a:t>
            </a:fld>
            <a:endParaRPr lang="nl-NL"/>
          </a:p>
        </p:txBody>
      </p:sp>
    </p:spTree>
    <p:extLst>
      <p:ext uri="{BB962C8B-B14F-4D97-AF65-F5344CB8AC3E}">
        <p14:creationId xmlns:p14="http://schemas.microsoft.com/office/powerpoint/2010/main" val="1190366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Date Placeholder 2"/>
          <p:cNvSpPr>
            <a:spLocks noGrp="1"/>
          </p:cNvSpPr>
          <p:nvPr>
            <p:ph type="dt" sz="half" idx="10"/>
          </p:nvPr>
        </p:nvSpPr>
        <p:spPr/>
        <p:txBody>
          <a:bodyPr/>
          <a:lstStyle/>
          <a:p>
            <a:fld id="{F582A834-188D-4F01-90C7-40F0C9D80062}" type="datetime1">
              <a:rPr lang="nl-NL" smtClean="0"/>
              <a:t>17-09-2020</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4928147-FCB9-4B62-B50A-0F997169957B}" type="slidenum">
              <a:rPr lang="nl-NL" smtClean="0"/>
              <a:t>‹nr.›</a:t>
            </a:fld>
            <a:endParaRPr lang="nl-NL"/>
          </a:p>
        </p:txBody>
      </p:sp>
    </p:spTree>
    <p:extLst>
      <p:ext uri="{BB962C8B-B14F-4D97-AF65-F5344CB8AC3E}">
        <p14:creationId xmlns:p14="http://schemas.microsoft.com/office/powerpoint/2010/main" val="2958569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EBED9B-7A62-4DB3-986C-C0A7D47FC663}" type="datetime1">
              <a:rPr lang="nl-NL" smtClean="0"/>
              <a:t>17-09-2020</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4928147-FCB9-4B62-B50A-0F997169957B}" type="slidenum">
              <a:rPr lang="nl-NL" smtClean="0"/>
              <a:t>‹nr.›</a:t>
            </a:fld>
            <a:endParaRPr lang="nl-NL"/>
          </a:p>
        </p:txBody>
      </p:sp>
    </p:spTree>
    <p:extLst>
      <p:ext uri="{BB962C8B-B14F-4D97-AF65-F5344CB8AC3E}">
        <p14:creationId xmlns:p14="http://schemas.microsoft.com/office/powerpoint/2010/main" val="178001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nl-NL"/>
              <a:t>Klik om de stijl te bewerken</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Tekststijl van het model bewerken</a:t>
            </a:r>
          </a:p>
        </p:txBody>
      </p:sp>
      <p:sp>
        <p:nvSpPr>
          <p:cNvPr id="5" name="Date Placeholder 4"/>
          <p:cNvSpPr>
            <a:spLocks noGrp="1"/>
          </p:cNvSpPr>
          <p:nvPr>
            <p:ph type="dt" sz="half" idx="10"/>
          </p:nvPr>
        </p:nvSpPr>
        <p:spPr/>
        <p:txBody>
          <a:bodyPr/>
          <a:lstStyle/>
          <a:p>
            <a:fld id="{AF79F674-59BF-40E4-912E-4BF8E378B4CF}" type="datetime1">
              <a:rPr lang="nl-NL" smtClean="0"/>
              <a:t>17-09-2020</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4928147-FCB9-4B62-B50A-0F997169957B}" type="slidenum">
              <a:rPr lang="nl-NL" smtClean="0"/>
              <a:t>‹nr.›</a:t>
            </a:fld>
            <a:endParaRPr lang="nl-NL"/>
          </a:p>
        </p:txBody>
      </p:sp>
    </p:spTree>
    <p:extLst>
      <p:ext uri="{BB962C8B-B14F-4D97-AF65-F5344CB8AC3E}">
        <p14:creationId xmlns:p14="http://schemas.microsoft.com/office/powerpoint/2010/main" val="1431344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nl-NL"/>
              <a:t>Klik om de stijl te bewerken</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Tekststijl van het model bewerken</a:t>
            </a:r>
          </a:p>
        </p:txBody>
      </p:sp>
      <p:sp>
        <p:nvSpPr>
          <p:cNvPr id="5" name="Date Placeholder 4"/>
          <p:cNvSpPr>
            <a:spLocks noGrp="1"/>
          </p:cNvSpPr>
          <p:nvPr>
            <p:ph type="dt" sz="half" idx="10"/>
          </p:nvPr>
        </p:nvSpPr>
        <p:spPr/>
        <p:txBody>
          <a:bodyPr/>
          <a:lstStyle/>
          <a:p>
            <a:fld id="{2447B1EE-1D0E-4065-88BF-CAC05371AB28}" type="datetime1">
              <a:rPr lang="nl-NL" smtClean="0"/>
              <a:t>17-09-2020</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4928147-FCB9-4B62-B50A-0F997169957B}" type="slidenum">
              <a:rPr lang="nl-NL" smtClean="0"/>
              <a:t>‹nr.›</a:t>
            </a:fld>
            <a:endParaRPr lang="nl-NL"/>
          </a:p>
        </p:txBody>
      </p:sp>
    </p:spTree>
    <p:extLst>
      <p:ext uri="{BB962C8B-B14F-4D97-AF65-F5344CB8AC3E}">
        <p14:creationId xmlns:p14="http://schemas.microsoft.com/office/powerpoint/2010/main" val="938507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nl-NL"/>
              <a:t>Klik om de stijl te bewerken</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DB6FA96-4C8D-448A-B381-44F65D76A3C6}" type="datetime1">
              <a:rPr lang="nl-NL" smtClean="0"/>
              <a:t>17-09-2020</a:t>
            </a:fld>
            <a:endParaRPr lang="nl-NL"/>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4928147-FCB9-4B62-B50A-0F997169957B}" type="slidenum">
              <a:rPr lang="nl-NL" smtClean="0"/>
              <a:t>‹nr.›</a:t>
            </a:fld>
            <a:endParaRPr lang="nl-NL"/>
          </a:p>
        </p:txBody>
      </p:sp>
    </p:spTree>
    <p:extLst>
      <p:ext uri="{BB962C8B-B14F-4D97-AF65-F5344CB8AC3E}">
        <p14:creationId xmlns:p14="http://schemas.microsoft.com/office/powerpoint/2010/main" val="11121755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7"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1.jpe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2.pn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16.png"/><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B05A7F89-ACD2-47AE-BE50-AC26AE3D7D68}"/>
              </a:ext>
            </a:extLst>
          </p:cNvPr>
          <p:cNvPicPr>
            <a:picLocks noChangeAspect="1"/>
          </p:cNvPicPr>
          <p:nvPr/>
        </p:nvPicPr>
        <p:blipFill rotWithShape="1">
          <a:blip r:embed="rId3" cstate="screen">
            <a:alphaModFix amt="57000"/>
            <a:extLst>
              <a:ext uri="{28A0092B-C50C-407E-A947-70E740481C1C}">
                <a14:useLocalDpi xmlns:a14="http://schemas.microsoft.com/office/drawing/2010/main"/>
              </a:ext>
            </a:extLst>
          </a:blip>
          <a:srcRect l="25000" t="14103" r="7664" b="5451"/>
          <a:stretch/>
        </p:blipFill>
        <p:spPr>
          <a:xfrm rot="10800000">
            <a:off x="0" y="0"/>
            <a:ext cx="9144000" cy="5136632"/>
          </a:xfrm>
          <a:prstGeom prst="rect">
            <a:avLst/>
          </a:prstGeom>
        </p:spPr>
      </p:pic>
      <p:sp>
        <p:nvSpPr>
          <p:cNvPr id="2" name="Tijdelijke aanduiding voor dianummer 1">
            <a:extLst>
              <a:ext uri="{FF2B5EF4-FFF2-40B4-BE49-F238E27FC236}">
                <a16:creationId xmlns:a16="http://schemas.microsoft.com/office/drawing/2014/main" id="{08E6E90F-633B-468A-8CAC-0BC1795DFC3D}"/>
              </a:ext>
            </a:extLst>
          </p:cNvPr>
          <p:cNvSpPr>
            <a:spLocks noGrp="1"/>
          </p:cNvSpPr>
          <p:nvPr>
            <p:ph type="sldNum" sz="quarter" idx="12"/>
          </p:nvPr>
        </p:nvSpPr>
        <p:spPr/>
        <p:txBody>
          <a:bodyPr/>
          <a:lstStyle/>
          <a:p>
            <a:fld id="{F4928147-FCB9-4B62-B50A-0F997169957B}" type="slidenum">
              <a:rPr lang="nl-NL" smtClean="0"/>
              <a:t>1</a:t>
            </a:fld>
            <a:endParaRPr lang="nl-NL"/>
          </a:p>
        </p:txBody>
      </p:sp>
      <p:pic>
        <p:nvPicPr>
          <p:cNvPr id="19" name="Picture 2" descr="https://betonakkoord.nl/publish/pages/152959/betonakkoord-logo-rgb_groen_def_white_bg_300x110.png">
            <a:extLst>
              <a:ext uri="{FF2B5EF4-FFF2-40B4-BE49-F238E27FC236}">
                <a16:creationId xmlns:a16="http://schemas.microsoft.com/office/drawing/2014/main" id="{D17DE54D-465F-4977-8C6E-D308C1A826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3788" y="297735"/>
            <a:ext cx="2157634" cy="791132"/>
          </a:xfrm>
          <a:prstGeom prst="rect">
            <a:avLst/>
          </a:prstGeom>
          <a:noFill/>
          <a:extLst>
            <a:ext uri="{909E8E84-426E-40DD-AFC4-6F175D3DCCD1}">
              <a14:hiddenFill xmlns:a14="http://schemas.microsoft.com/office/drawing/2010/main">
                <a:solidFill>
                  <a:srgbClr val="FFFFFF"/>
                </a:solidFill>
              </a14:hiddenFill>
            </a:ext>
          </a:extLst>
        </p:spPr>
      </p:pic>
      <p:pic>
        <p:nvPicPr>
          <p:cNvPr id="5" name="Tijdelijke aanduiding voor afbeelding 1">
            <a:extLst>
              <a:ext uri="{FF2B5EF4-FFF2-40B4-BE49-F238E27FC236}">
                <a16:creationId xmlns:a16="http://schemas.microsoft.com/office/drawing/2014/main" id="{8FAC892D-6F82-424C-AF06-5C182125264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409667"/>
            <a:ext cx="4523127" cy="4357596"/>
          </a:xfrm>
          <a:prstGeom prst="rect">
            <a:avLst/>
          </a:prstGeom>
        </p:spPr>
      </p:pic>
      <p:sp>
        <p:nvSpPr>
          <p:cNvPr id="7" name="Titel 11">
            <a:extLst>
              <a:ext uri="{FF2B5EF4-FFF2-40B4-BE49-F238E27FC236}">
                <a16:creationId xmlns:a16="http://schemas.microsoft.com/office/drawing/2014/main" id="{6609145A-6122-4897-AD14-2BAF50326C4F}"/>
              </a:ext>
            </a:extLst>
          </p:cNvPr>
          <p:cNvSpPr txBox="1">
            <a:spLocks/>
          </p:cNvSpPr>
          <p:nvPr/>
        </p:nvSpPr>
        <p:spPr>
          <a:xfrm>
            <a:off x="4665313" y="1204289"/>
            <a:ext cx="4478687" cy="1599871"/>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2700" b="1" dirty="0">
                <a:solidFill>
                  <a:srgbClr val="00B050"/>
                </a:solidFill>
                <a:effectLst>
                  <a:outerShdw blurRad="38100" dist="38100" dir="2700000" algn="tl">
                    <a:srgbClr val="000000">
                      <a:alpha val="43137"/>
                    </a:srgbClr>
                  </a:outerShdw>
                </a:effectLst>
              </a:rPr>
              <a:t>- Waarom een Betonakkoord?</a:t>
            </a:r>
          </a:p>
          <a:p>
            <a:r>
              <a:rPr lang="nl-NL" sz="2700" b="1" dirty="0">
                <a:solidFill>
                  <a:srgbClr val="00B050"/>
                </a:solidFill>
                <a:effectLst>
                  <a:outerShdw blurRad="38100" dist="38100" dir="2700000" algn="tl">
                    <a:srgbClr val="000000">
                      <a:alpha val="43137"/>
                    </a:srgbClr>
                  </a:outerShdw>
                </a:effectLst>
              </a:rPr>
              <a:t>- Doelen</a:t>
            </a:r>
          </a:p>
          <a:p>
            <a:r>
              <a:rPr lang="nl-NL" sz="2700" b="1" dirty="0">
                <a:solidFill>
                  <a:srgbClr val="00B050"/>
                </a:solidFill>
                <a:effectLst>
                  <a:outerShdw blurRad="38100" dist="38100" dir="2700000" algn="tl">
                    <a:srgbClr val="000000">
                      <a:alpha val="43137"/>
                    </a:srgbClr>
                  </a:outerShdw>
                </a:effectLst>
              </a:rPr>
              <a:t>- Aanpak</a:t>
            </a:r>
          </a:p>
          <a:p>
            <a:r>
              <a:rPr lang="nl-NL" sz="2700" b="1" dirty="0">
                <a:solidFill>
                  <a:srgbClr val="00B050"/>
                </a:solidFill>
                <a:effectLst>
                  <a:outerShdw blurRad="38100" dist="38100" dir="2700000" algn="tl">
                    <a:srgbClr val="000000">
                      <a:alpha val="43137"/>
                    </a:srgbClr>
                  </a:outerShdw>
                </a:effectLst>
              </a:rPr>
              <a:t>- Resultaten </a:t>
            </a:r>
          </a:p>
        </p:txBody>
      </p:sp>
      <p:pic>
        <p:nvPicPr>
          <p:cNvPr id="8" name="Tijdelijke aanduiding voor afbeelding 4">
            <a:extLst>
              <a:ext uri="{FF2B5EF4-FFF2-40B4-BE49-F238E27FC236}">
                <a16:creationId xmlns:a16="http://schemas.microsoft.com/office/drawing/2014/main" id="{9C6EE8F2-C20F-468E-942E-284C7AD51C93}"/>
              </a:ext>
            </a:extLst>
          </p:cNvPr>
          <p:cNvPicPr>
            <a:picLocks noChangeAspect="1"/>
          </p:cNvPicPr>
          <p:nvPr/>
        </p:nvPicPr>
        <p:blipFill>
          <a:blip r:embed="rId6">
            <a:extLst>
              <a:ext uri="{28A0092B-C50C-407E-A947-70E740481C1C}">
                <a14:useLocalDpi xmlns:a14="http://schemas.microsoft.com/office/drawing/2010/main" val="0"/>
              </a:ext>
            </a:extLst>
          </a:blip>
          <a:srcRect l="743" r="743"/>
          <a:stretch>
            <a:fillRect/>
          </a:stretch>
        </p:blipFill>
        <p:spPr>
          <a:xfrm>
            <a:off x="4811939" y="3728195"/>
            <a:ext cx="3292021" cy="1039068"/>
          </a:xfrm>
          <a:prstGeom prst="rect">
            <a:avLst/>
          </a:prstGeom>
        </p:spPr>
      </p:pic>
    </p:spTree>
    <p:extLst>
      <p:ext uri="{BB962C8B-B14F-4D97-AF65-F5344CB8AC3E}">
        <p14:creationId xmlns:p14="http://schemas.microsoft.com/office/powerpoint/2010/main" val="3364047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7D4D2F5E-867E-4B05-B0C2-734749E2F59D}"/>
              </a:ext>
            </a:extLst>
          </p:cNvPr>
          <p:cNvSpPr>
            <a:spLocks noGrp="1"/>
          </p:cNvSpPr>
          <p:nvPr>
            <p:ph type="sldNum" sz="quarter" idx="12"/>
          </p:nvPr>
        </p:nvSpPr>
        <p:spPr/>
        <p:txBody>
          <a:bodyPr/>
          <a:lstStyle/>
          <a:p>
            <a:fld id="{F8E70014-3E8E-497E-82E0-3F2B515CA47D}" type="slidenum">
              <a:rPr lang="nl-NL" smtClean="0"/>
              <a:t>10</a:t>
            </a:fld>
            <a:endParaRPr lang="nl-NL"/>
          </a:p>
        </p:txBody>
      </p:sp>
      <p:pic>
        <p:nvPicPr>
          <p:cNvPr id="2050" name="Picture 2" descr="Afbeeldingsresultaat voor Catharinabrug, Leiden">
            <a:extLst>
              <a:ext uri="{FF2B5EF4-FFF2-40B4-BE49-F238E27FC236}">
                <a16:creationId xmlns:a16="http://schemas.microsoft.com/office/drawing/2014/main" id="{584CCB85-D920-472D-8980-00FB6C864B12}"/>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0" y="-24334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el 1">
            <a:extLst>
              <a:ext uri="{FF2B5EF4-FFF2-40B4-BE49-F238E27FC236}">
                <a16:creationId xmlns:a16="http://schemas.microsoft.com/office/drawing/2014/main" id="{F3BCF845-AC64-48C8-8EB8-C4AFC7A78826}"/>
              </a:ext>
            </a:extLst>
          </p:cNvPr>
          <p:cNvSpPr txBox="1">
            <a:spLocks/>
          </p:cNvSpPr>
          <p:nvPr/>
        </p:nvSpPr>
        <p:spPr>
          <a:xfrm>
            <a:off x="442814" y="469126"/>
            <a:ext cx="7886700" cy="9941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300" b="1" dirty="0">
                <a:solidFill>
                  <a:schemeClr val="tx1">
                    <a:lumMod val="75000"/>
                    <a:lumOff val="25000"/>
                  </a:schemeClr>
                </a:solidFill>
              </a:rPr>
              <a:t>Innovatie, kennis en onderwijs</a:t>
            </a:r>
          </a:p>
        </p:txBody>
      </p:sp>
      <p:sp>
        <p:nvSpPr>
          <p:cNvPr id="3" name="Tekstvak 2">
            <a:extLst>
              <a:ext uri="{FF2B5EF4-FFF2-40B4-BE49-F238E27FC236}">
                <a16:creationId xmlns:a16="http://schemas.microsoft.com/office/drawing/2014/main" id="{7A7E904A-47FD-4092-9251-CCAC6A65C72B}"/>
              </a:ext>
            </a:extLst>
          </p:cNvPr>
          <p:cNvSpPr txBox="1"/>
          <p:nvPr/>
        </p:nvSpPr>
        <p:spPr>
          <a:xfrm>
            <a:off x="3719639" y="3471447"/>
            <a:ext cx="5328993" cy="1569660"/>
          </a:xfrm>
          <a:prstGeom prst="rect">
            <a:avLst/>
          </a:prstGeom>
          <a:noFill/>
        </p:spPr>
        <p:txBody>
          <a:bodyPr wrap="square" rtlCol="0">
            <a:spAutoFit/>
          </a:bodyPr>
          <a:lstStyle/>
          <a:p>
            <a:r>
              <a:rPr lang="nl-NL" sz="2400" b="1" dirty="0">
                <a:solidFill>
                  <a:schemeClr val="bg1"/>
                </a:solidFill>
              </a:rPr>
              <a:t>Het opstellen van een jaarlijks werkplan </a:t>
            </a:r>
            <a:br>
              <a:rPr lang="nl-NL" sz="2400" b="1" dirty="0">
                <a:solidFill>
                  <a:schemeClr val="bg1"/>
                </a:solidFill>
              </a:rPr>
            </a:br>
            <a:r>
              <a:rPr lang="nl-NL" sz="2400" b="1" dirty="0">
                <a:solidFill>
                  <a:schemeClr val="bg1"/>
                </a:solidFill>
              </a:rPr>
              <a:t>om kennisontwikkeling, </a:t>
            </a:r>
            <a:br>
              <a:rPr lang="nl-NL" sz="2400" b="1" dirty="0">
                <a:solidFill>
                  <a:schemeClr val="bg1"/>
                </a:solidFill>
              </a:rPr>
            </a:br>
            <a:r>
              <a:rPr lang="nl-NL" sz="2400" b="1" dirty="0">
                <a:solidFill>
                  <a:schemeClr val="bg1"/>
                </a:solidFill>
              </a:rPr>
              <a:t>kennisverspreiding en innovatie</a:t>
            </a:r>
            <a:br>
              <a:rPr lang="nl-NL" sz="2400" b="1" dirty="0">
                <a:solidFill>
                  <a:schemeClr val="bg1"/>
                </a:solidFill>
              </a:rPr>
            </a:br>
            <a:r>
              <a:rPr lang="nl-NL" sz="2400" b="1" dirty="0">
                <a:solidFill>
                  <a:schemeClr val="bg1"/>
                </a:solidFill>
              </a:rPr>
              <a:t>te organiseren en te stimuleren.</a:t>
            </a:r>
          </a:p>
        </p:txBody>
      </p:sp>
    </p:spTree>
    <p:extLst>
      <p:ext uri="{BB962C8B-B14F-4D97-AF65-F5344CB8AC3E}">
        <p14:creationId xmlns:p14="http://schemas.microsoft.com/office/powerpoint/2010/main" val="4238440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349FBBE6-781F-4606-9F5C-B2DFC2EEE3AB}"/>
              </a:ext>
            </a:extLst>
          </p:cNvPr>
          <p:cNvPicPr>
            <a:picLocks noChangeAspect="1"/>
          </p:cNvPicPr>
          <p:nvPr/>
        </p:nvPicPr>
        <p:blipFill rotWithShape="1">
          <a:blip r:embed="rId2" cstate="screen">
            <a:alphaModFix amt="57000"/>
            <a:extLst>
              <a:ext uri="{28A0092B-C50C-407E-A947-70E740481C1C}">
                <a14:useLocalDpi xmlns:a14="http://schemas.microsoft.com/office/drawing/2010/main"/>
              </a:ext>
            </a:extLst>
          </a:blip>
          <a:srcRect l="25000" t="14103" r="7664" b="5451"/>
          <a:stretch/>
        </p:blipFill>
        <p:spPr>
          <a:xfrm rot="10800000">
            <a:off x="0" y="0"/>
            <a:ext cx="9144000" cy="5136632"/>
          </a:xfrm>
          <a:prstGeom prst="rect">
            <a:avLst/>
          </a:prstGeom>
        </p:spPr>
      </p:pic>
      <p:sp>
        <p:nvSpPr>
          <p:cNvPr id="2" name="Tijdelijke aanduiding voor dianummer 1">
            <a:extLst>
              <a:ext uri="{FF2B5EF4-FFF2-40B4-BE49-F238E27FC236}">
                <a16:creationId xmlns:a16="http://schemas.microsoft.com/office/drawing/2014/main" id="{857FFEF8-7F46-4049-BC53-406C2126A1B6}"/>
              </a:ext>
            </a:extLst>
          </p:cNvPr>
          <p:cNvSpPr>
            <a:spLocks noGrp="1"/>
          </p:cNvSpPr>
          <p:nvPr>
            <p:ph type="sldNum" sz="quarter" idx="12"/>
          </p:nvPr>
        </p:nvSpPr>
        <p:spPr/>
        <p:txBody>
          <a:bodyPr/>
          <a:lstStyle/>
          <a:p>
            <a:fld id="{F4928147-FCB9-4B62-B50A-0F997169957B}" type="slidenum">
              <a:rPr lang="nl-NL" smtClean="0"/>
              <a:t>11</a:t>
            </a:fld>
            <a:endParaRPr lang="nl-NL"/>
          </a:p>
        </p:txBody>
      </p:sp>
      <p:sp>
        <p:nvSpPr>
          <p:cNvPr id="4" name="Rechthoek 3">
            <a:extLst>
              <a:ext uri="{FF2B5EF4-FFF2-40B4-BE49-F238E27FC236}">
                <a16:creationId xmlns:a16="http://schemas.microsoft.com/office/drawing/2014/main" id="{C25D58A4-E9C6-8242-854A-BE64184AA56C}"/>
              </a:ext>
            </a:extLst>
          </p:cNvPr>
          <p:cNvSpPr/>
          <p:nvPr/>
        </p:nvSpPr>
        <p:spPr>
          <a:xfrm>
            <a:off x="360556" y="1286233"/>
            <a:ext cx="8422887" cy="3754874"/>
          </a:xfrm>
          <a:prstGeom prst="rect">
            <a:avLst/>
          </a:prstGeom>
        </p:spPr>
        <p:txBody>
          <a:bodyPr wrap="square">
            <a:spAutoFit/>
          </a:bodyPr>
          <a:lstStyle/>
          <a:p>
            <a:r>
              <a:rPr lang="nl-NL" sz="2800" b="1" dirty="0">
                <a:solidFill>
                  <a:srgbClr val="C00000"/>
                </a:solidFill>
              </a:rPr>
              <a:t>Zonder innovaties: doelen Betonakkoord onhaalbaar</a:t>
            </a:r>
          </a:p>
          <a:p>
            <a:endParaRPr lang="nl-NL" sz="2400" b="1" i="1" dirty="0">
              <a:solidFill>
                <a:srgbClr val="C00000"/>
              </a:solidFill>
            </a:endParaRPr>
          </a:p>
          <a:p>
            <a:r>
              <a:rPr lang="nl-NL" sz="2400" b="1" i="1" dirty="0">
                <a:solidFill>
                  <a:srgbClr val="C00000"/>
                </a:solidFill>
              </a:rPr>
              <a:t>Voor CO</a:t>
            </a:r>
            <a:r>
              <a:rPr lang="nl-NL" sz="2400" b="1" i="1" baseline="-25000" dirty="0">
                <a:solidFill>
                  <a:srgbClr val="C00000"/>
                </a:solidFill>
              </a:rPr>
              <a:t>2</a:t>
            </a:r>
            <a:r>
              <a:rPr lang="nl-NL" sz="2400" b="1" i="1" dirty="0">
                <a:solidFill>
                  <a:srgbClr val="C00000"/>
                </a:solidFill>
              </a:rPr>
              <a:t> reductie, hergebruik betonreststromen en natuurlijk kapitaal zijn </a:t>
            </a:r>
            <a:r>
              <a:rPr lang="nl-NL" sz="2400" b="1" i="1" dirty="0" err="1">
                <a:solidFill>
                  <a:srgbClr val="C00000"/>
                </a:solidFill>
              </a:rPr>
              <a:t>roadmaps</a:t>
            </a:r>
            <a:r>
              <a:rPr lang="nl-NL" sz="2400" b="1" i="1" dirty="0">
                <a:solidFill>
                  <a:srgbClr val="C00000"/>
                </a:solidFill>
              </a:rPr>
              <a:t> in voorbereiding met daarin:</a:t>
            </a:r>
          </a:p>
          <a:p>
            <a:pPr marL="342900" indent="-342900">
              <a:buFontTx/>
              <a:buChar char="-"/>
            </a:pPr>
            <a:r>
              <a:rPr lang="nl-NL" sz="2400" b="1" i="1" dirty="0">
                <a:solidFill>
                  <a:srgbClr val="C00000"/>
                </a:solidFill>
              </a:rPr>
              <a:t>de al beproefde innovaties die toegepast kunnen worden</a:t>
            </a:r>
          </a:p>
          <a:p>
            <a:pPr marL="342900" indent="-342900">
              <a:buFontTx/>
              <a:buChar char="-"/>
            </a:pPr>
            <a:r>
              <a:rPr lang="nl-NL" sz="2400" b="1" i="1" dirty="0">
                <a:solidFill>
                  <a:srgbClr val="C00000"/>
                </a:solidFill>
              </a:rPr>
              <a:t>de innovaties op TRL 8, die kwalitatief getest moeten worden</a:t>
            </a:r>
          </a:p>
          <a:p>
            <a:pPr marL="342900" indent="-342900">
              <a:buFontTx/>
              <a:buChar char="-"/>
            </a:pPr>
            <a:r>
              <a:rPr lang="nl-NL" sz="2400" b="1" i="1" dirty="0">
                <a:solidFill>
                  <a:srgbClr val="C00000"/>
                </a:solidFill>
              </a:rPr>
              <a:t>de innovaties op TRL 6-7, die nog in de praktijk beproefd moeten worden. Hierover stemmen opdrachtgevers met elkaar af, zodat we zo veel mogelijk naast elkaar beproeven.</a:t>
            </a:r>
          </a:p>
          <a:p>
            <a:endParaRPr lang="nl-NL" dirty="0">
              <a:effectLst/>
              <a:latin typeface="Helvetica" pitchFamily="2" charset="0"/>
            </a:endParaRPr>
          </a:p>
        </p:txBody>
      </p:sp>
      <p:pic>
        <p:nvPicPr>
          <p:cNvPr id="3" name="Picture 2" descr="https://betonakkoord.nl/publish/pages/152959/betonakkoord-logo-rgb_groen_def_white_bg_300x110.png">
            <a:extLst>
              <a:ext uri="{FF2B5EF4-FFF2-40B4-BE49-F238E27FC236}">
                <a16:creationId xmlns:a16="http://schemas.microsoft.com/office/drawing/2014/main" id="{D7DA187F-8314-4BE1-8D25-7A553E3741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3788" y="297736"/>
            <a:ext cx="2157634" cy="791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913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Afbeelding 13">
            <a:extLst>
              <a:ext uri="{FF2B5EF4-FFF2-40B4-BE49-F238E27FC236}">
                <a16:creationId xmlns:a16="http://schemas.microsoft.com/office/drawing/2014/main" id="{26E831F1-2162-4363-BC27-C913E2056EFD}"/>
              </a:ext>
            </a:extLst>
          </p:cNvPr>
          <p:cNvPicPr>
            <a:picLocks noChangeAspect="1"/>
          </p:cNvPicPr>
          <p:nvPr/>
        </p:nvPicPr>
        <p:blipFill rotWithShape="1">
          <a:blip r:embed="rId2" cstate="screen">
            <a:alphaModFix amt="57000"/>
            <a:extLst>
              <a:ext uri="{28A0092B-C50C-407E-A947-70E740481C1C}">
                <a14:useLocalDpi xmlns:a14="http://schemas.microsoft.com/office/drawing/2010/main"/>
              </a:ext>
            </a:extLst>
          </a:blip>
          <a:srcRect l="25000" t="14103" r="7664" b="5451"/>
          <a:stretch/>
        </p:blipFill>
        <p:spPr>
          <a:xfrm rot="10800000">
            <a:off x="0" y="0"/>
            <a:ext cx="9144000" cy="5136632"/>
          </a:xfrm>
          <a:prstGeom prst="rect">
            <a:avLst/>
          </a:prstGeom>
        </p:spPr>
      </p:pic>
      <p:sp>
        <p:nvSpPr>
          <p:cNvPr id="30" name="Rechthoek 29">
            <a:extLst>
              <a:ext uri="{FF2B5EF4-FFF2-40B4-BE49-F238E27FC236}">
                <a16:creationId xmlns:a16="http://schemas.microsoft.com/office/drawing/2014/main" id="{BD30168C-B405-4D5E-8047-6130FB6A9BAE}"/>
              </a:ext>
            </a:extLst>
          </p:cNvPr>
          <p:cNvSpPr/>
          <p:nvPr/>
        </p:nvSpPr>
        <p:spPr>
          <a:xfrm>
            <a:off x="6106335" y="2239072"/>
            <a:ext cx="2012080" cy="968791"/>
          </a:xfrm>
          <a:prstGeom prst="rect">
            <a:avLst/>
          </a:prstGeom>
          <a:solidFill>
            <a:srgbClr val="92D05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solidFill>
                <a:schemeClr val="tx1"/>
              </a:solidFill>
            </a:endParaRPr>
          </a:p>
        </p:txBody>
      </p:sp>
      <p:sp>
        <p:nvSpPr>
          <p:cNvPr id="18" name="Rechthoek 17">
            <a:extLst>
              <a:ext uri="{FF2B5EF4-FFF2-40B4-BE49-F238E27FC236}">
                <a16:creationId xmlns:a16="http://schemas.microsoft.com/office/drawing/2014/main" id="{6CC4C023-59DD-4B87-8F5C-F98068D5AC4F}"/>
              </a:ext>
            </a:extLst>
          </p:cNvPr>
          <p:cNvSpPr/>
          <p:nvPr/>
        </p:nvSpPr>
        <p:spPr>
          <a:xfrm>
            <a:off x="5625325" y="1576984"/>
            <a:ext cx="2012080" cy="994172"/>
          </a:xfrm>
          <a:prstGeom prst="rect">
            <a:avLst/>
          </a:prstGeom>
          <a:solidFill>
            <a:srgbClr val="92D05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sp>
        <p:nvSpPr>
          <p:cNvPr id="12" name="Rechthoek 11">
            <a:extLst>
              <a:ext uri="{FF2B5EF4-FFF2-40B4-BE49-F238E27FC236}">
                <a16:creationId xmlns:a16="http://schemas.microsoft.com/office/drawing/2014/main" id="{503DAACD-3F33-4D7A-ABDD-B27CFCD53D96}"/>
              </a:ext>
            </a:extLst>
          </p:cNvPr>
          <p:cNvSpPr/>
          <p:nvPr/>
        </p:nvSpPr>
        <p:spPr>
          <a:xfrm>
            <a:off x="5472925" y="1424584"/>
            <a:ext cx="2012080" cy="994172"/>
          </a:xfrm>
          <a:prstGeom prst="rect">
            <a:avLst/>
          </a:prstGeom>
          <a:solidFill>
            <a:srgbClr val="92D05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sp>
        <p:nvSpPr>
          <p:cNvPr id="3" name="Rechthoek 2">
            <a:extLst>
              <a:ext uri="{FF2B5EF4-FFF2-40B4-BE49-F238E27FC236}">
                <a16:creationId xmlns:a16="http://schemas.microsoft.com/office/drawing/2014/main" id="{8717C33B-EF82-41F3-A862-76C90A5176D7}"/>
              </a:ext>
            </a:extLst>
          </p:cNvPr>
          <p:cNvSpPr/>
          <p:nvPr/>
        </p:nvSpPr>
        <p:spPr>
          <a:xfrm>
            <a:off x="5320525" y="1272184"/>
            <a:ext cx="2012080" cy="994172"/>
          </a:xfrm>
          <a:prstGeom prst="rect">
            <a:avLst/>
          </a:prstGeom>
          <a:solidFill>
            <a:srgbClr val="92D05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sp>
        <p:nvSpPr>
          <p:cNvPr id="2" name="Titel 1">
            <a:extLst>
              <a:ext uri="{FF2B5EF4-FFF2-40B4-BE49-F238E27FC236}">
                <a16:creationId xmlns:a16="http://schemas.microsoft.com/office/drawing/2014/main" id="{CFAEF7A4-6442-425D-8D93-F305A5D870EE}"/>
              </a:ext>
            </a:extLst>
          </p:cNvPr>
          <p:cNvSpPr>
            <a:spLocks noGrp="1"/>
          </p:cNvSpPr>
          <p:nvPr>
            <p:ph type="title"/>
          </p:nvPr>
        </p:nvSpPr>
        <p:spPr>
          <a:xfrm>
            <a:off x="502540" y="369641"/>
            <a:ext cx="3681222" cy="726755"/>
          </a:xfrm>
        </p:spPr>
        <p:txBody>
          <a:bodyPr>
            <a:normAutofit fontScale="90000"/>
          </a:bodyPr>
          <a:lstStyle/>
          <a:p>
            <a:r>
              <a:rPr lang="nl-NL" dirty="0"/>
              <a:t>Organisatie en tijdpad</a:t>
            </a:r>
          </a:p>
        </p:txBody>
      </p:sp>
      <p:sp>
        <p:nvSpPr>
          <p:cNvPr id="5" name="Tekstvak 4">
            <a:extLst>
              <a:ext uri="{FF2B5EF4-FFF2-40B4-BE49-F238E27FC236}">
                <a16:creationId xmlns:a16="http://schemas.microsoft.com/office/drawing/2014/main" id="{01FEDE44-6EF3-486B-84FC-5B4F725B9419}"/>
              </a:ext>
            </a:extLst>
          </p:cNvPr>
          <p:cNvSpPr txBox="1"/>
          <p:nvPr/>
        </p:nvSpPr>
        <p:spPr>
          <a:xfrm>
            <a:off x="520066" y="4128307"/>
            <a:ext cx="1764173" cy="738664"/>
          </a:xfrm>
          <a:prstGeom prst="rect">
            <a:avLst/>
          </a:prstGeom>
          <a:solidFill>
            <a:schemeClr val="accent4">
              <a:lumMod val="40000"/>
              <a:lumOff val="60000"/>
            </a:schemeClr>
          </a:solidFill>
          <a:ln>
            <a:solidFill>
              <a:schemeClr val="accent4"/>
            </a:solidFill>
          </a:ln>
        </p:spPr>
        <p:txBody>
          <a:bodyPr wrap="square" rtlCol="0">
            <a:spAutoFit/>
          </a:bodyPr>
          <a:lstStyle/>
          <a:p>
            <a:r>
              <a:rPr lang="nl-NL" sz="1500" b="1" dirty="0"/>
              <a:t>Stuurgroep:</a:t>
            </a:r>
          </a:p>
          <a:p>
            <a:r>
              <a:rPr lang="nl-NL" sz="1350" dirty="0"/>
              <a:t>- eindverantwoordelijk</a:t>
            </a:r>
          </a:p>
          <a:p>
            <a:r>
              <a:rPr lang="nl-NL" sz="1350" dirty="0"/>
              <a:t>- ‘orkestreert’</a:t>
            </a:r>
          </a:p>
        </p:txBody>
      </p:sp>
      <p:sp>
        <p:nvSpPr>
          <p:cNvPr id="6" name="Tekstvak 5">
            <a:extLst>
              <a:ext uri="{FF2B5EF4-FFF2-40B4-BE49-F238E27FC236}">
                <a16:creationId xmlns:a16="http://schemas.microsoft.com/office/drawing/2014/main" id="{5CE678D3-8E4F-441D-B153-8EB2552D5D8F}"/>
              </a:ext>
            </a:extLst>
          </p:cNvPr>
          <p:cNvSpPr txBox="1"/>
          <p:nvPr/>
        </p:nvSpPr>
        <p:spPr>
          <a:xfrm>
            <a:off x="5402437" y="4024431"/>
            <a:ext cx="2888123" cy="738664"/>
          </a:xfrm>
          <a:prstGeom prst="rect">
            <a:avLst/>
          </a:prstGeom>
          <a:solidFill>
            <a:schemeClr val="accent4">
              <a:lumMod val="40000"/>
              <a:lumOff val="60000"/>
            </a:schemeClr>
          </a:solidFill>
          <a:ln>
            <a:solidFill>
              <a:schemeClr val="accent4"/>
            </a:solidFill>
          </a:ln>
        </p:spPr>
        <p:txBody>
          <a:bodyPr wrap="square" rtlCol="0">
            <a:spAutoFit/>
          </a:bodyPr>
          <a:lstStyle/>
          <a:p>
            <a:r>
              <a:rPr lang="nl-NL" sz="1500" b="1" dirty="0"/>
              <a:t>Voortgangscommissie:</a:t>
            </a:r>
          </a:p>
          <a:p>
            <a:r>
              <a:rPr lang="nl-NL" sz="1350" dirty="0"/>
              <a:t>- toetst de </a:t>
            </a:r>
            <a:r>
              <a:rPr lang="nl-NL" sz="1350" dirty="0" err="1"/>
              <a:t>roadmaps</a:t>
            </a:r>
            <a:r>
              <a:rPr lang="nl-NL" sz="1350" dirty="0"/>
              <a:t> op haalbaarheid</a:t>
            </a:r>
          </a:p>
          <a:p>
            <a:r>
              <a:rPr lang="nl-NL" sz="1350" dirty="0"/>
              <a:t>- monitort de impact van de resultaten</a:t>
            </a:r>
          </a:p>
        </p:txBody>
      </p:sp>
      <p:cxnSp>
        <p:nvCxnSpPr>
          <p:cNvPr id="11" name="Rechte verbindingslijn met pijl 10">
            <a:extLst>
              <a:ext uri="{FF2B5EF4-FFF2-40B4-BE49-F238E27FC236}">
                <a16:creationId xmlns:a16="http://schemas.microsoft.com/office/drawing/2014/main" id="{0AF6CB16-502F-499E-B0B5-015E444F99F5}"/>
              </a:ext>
            </a:extLst>
          </p:cNvPr>
          <p:cNvCxnSpPr>
            <a:cxnSpLocks/>
          </p:cNvCxnSpPr>
          <p:nvPr/>
        </p:nvCxnSpPr>
        <p:spPr>
          <a:xfrm flipH="1">
            <a:off x="1451484" y="1977853"/>
            <a:ext cx="1858592" cy="2129718"/>
          </a:xfrm>
          <a:prstGeom prst="straightConnector1">
            <a:avLst/>
          </a:prstGeom>
          <a:ln w="50800">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a:extLst>
              <a:ext uri="{FF2B5EF4-FFF2-40B4-BE49-F238E27FC236}">
                <a16:creationId xmlns:a16="http://schemas.microsoft.com/office/drawing/2014/main" id="{4B79C6AA-8B6C-4BD0-AE00-18D942CF73B1}"/>
              </a:ext>
            </a:extLst>
          </p:cNvPr>
          <p:cNvCxnSpPr>
            <a:cxnSpLocks/>
          </p:cNvCxnSpPr>
          <p:nvPr/>
        </p:nvCxnSpPr>
        <p:spPr>
          <a:xfrm flipV="1">
            <a:off x="1913112" y="1988481"/>
            <a:ext cx="1831907" cy="2129717"/>
          </a:xfrm>
          <a:prstGeom prst="straightConnector1">
            <a:avLst/>
          </a:prstGeom>
          <a:ln w="50800">
            <a:solidFill>
              <a:srgbClr val="7030A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04A07E12-B866-4BAF-9BCD-59CA023A6C0D}"/>
              </a:ext>
            </a:extLst>
          </p:cNvPr>
          <p:cNvCxnSpPr>
            <a:cxnSpLocks/>
          </p:cNvCxnSpPr>
          <p:nvPr/>
        </p:nvCxnSpPr>
        <p:spPr>
          <a:xfrm>
            <a:off x="4121815" y="1994488"/>
            <a:ext cx="1543047" cy="2012147"/>
          </a:xfrm>
          <a:prstGeom prst="straightConnector1">
            <a:avLst/>
          </a:prstGeom>
          <a:ln w="50800">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Rechte verbindingslijn met pijl 21">
            <a:extLst>
              <a:ext uri="{FF2B5EF4-FFF2-40B4-BE49-F238E27FC236}">
                <a16:creationId xmlns:a16="http://schemas.microsoft.com/office/drawing/2014/main" id="{3806109F-9193-412C-BEF4-AB964DAE325F}"/>
              </a:ext>
            </a:extLst>
          </p:cNvPr>
          <p:cNvCxnSpPr>
            <a:cxnSpLocks/>
          </p:cNvCxnSpPr>
          <p:nvPr/>
        </p:nvCxnSpPr>
        <p:spPr>
          <a:xfrm flipH="1">
            <a:off x="2343151" y="4487617"/>
            <a:ext cx="2994659" cy="10214"/>
          </a:xfrm>
          <a:prstGeom prst="straightConnector1">
            <a:avLst/>
          </a:prstGeom>
          <a:ln w="50800">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Tekstvak 6">
            <a:extLst>
              <a:ext uri="{FF2B5EF4-FFF2-40B4-BE49-F238E27FC236}">
                <a16:creationId xmlns:a16="http://schemas.microsoft.com/office/drawing/2014/main" id="{D1CC2ADD-8471-4F25-BA24-328EA555C13B}"/>
              </a:ext>
            </a:extLst>
          </p:cNvPr>
          <p:cNvSpPr txBox="1"/>
          <p:nvPr/>
        </p:nvSpPr>
        <p:spPr>
          <a:xfrm>
            <a:off x="3271132" y="1445777"/>
            <a:ext cx="1280499" cy="530915"/>
          </a:xfrm>
          <a:prstGeom prst="rect">
            <a:avLst/>
          </a:prstGeom>
          <a:solidFill>
            <a:schemeClr val="accent4">
              <a:lumMod val="40000"/>
              <a:lumOff val="60000"/>
            </a:schemeClr>
          </a:solidFill>
          <a:ln>
            <a:solidFill>
              <a:schemeClr val="accent4"/>
            </a:solidFill>
          </a:ln>
        </p:spPr>
        <p:txBody>
          <a:bodyPr wrap="square" rtlCol="0">
            <a:spAutoFit/>
          </a:bodyPr>
          <a:lstStyle/>
          <a:p>
            <a:r>
              <a:rPr lang="nl-NL" sz="1500" b="1" dirty="0"/>
              <a:t>Regisseurs:</a:t>
            </a:r>
          </a:p>
          <a:p>
            <a:r>
              <a:rPr lang="nl-NL" sz="1350" dirty="0"/>
              <a:t>- voeren uit</a:t>
            </a:r>
          </a:p>
        </p:txBody>
      </p:sp>
      <p:sp>
        <p:nvSpPr>
          <p:cNvPr id="4" name="Tekstvak 3">
            <a:extLst>
              <a:ext uri="{FF2B5EF4-FFF2-40B4-BE49-F238E27FC236}">
                <a16:creationId xmlns:a16="http://schemas.microsoft.com/office/drawing/2014/main" id="{AB2DFCDD-ACBE-4863-9049-3082092400FD}"/>
              </a:ext>
            </a:extLst>
          </p:cNvPr>
          <p:cNvSpPr txBox="1"/>
          <p:nvPr/>
        </p:nvSpPr>
        <p:spPr>
          <a:xfrm>
            <a:off x="5374349" y="1293963"/>
            <a:ext cx="2128837" cy="923330"/>
          </a:xfrm>
          <a:prstGeom prst="rect">
            <a:avLst/>
          </a:prstGeom>
          <a:noFill/>
        </p:spPr>
        <p:txBody>
          <a:bodyPr wrap="square" rtlCol="0">
            <a:spAutoFit/>
          </a:bodyPr>
          <a:lstStyle/>
          <a:p>
            <a:r>
              <a:rPr lang="nl-NL" sz="1350" b="1" dirty="0"/>
              <a:t>7 Uitvoeringsteams:</a:t>
            </a:r>
          </a:p>
          <a:p>
            <a:r>
              <a:rPr lang="nl-NL" sz="1350" dirty="0"/>
              <a:t>- ontwerpen </a:t>
            </a:r>
            <a:r>
              <a:rPr lang="nl-NL" sz="1350" dirty="0" err="1"/>
              <a:t>roadmaps</a:t>
            </a:r>
            <a:endParaRPr lang="nl-NL" sz="1350" dirty="0"/>
          </a:p>
          <a:p>
            <a:r>
              <a:rPr lang="nl-NL" sz="1350" dirty="0"/>
              <a:t>- bereiden implementatie voor</a:t>
            </a:r>
          </a:p>
        </p:txBody>
      </p:sp>
      <p:sp>
        <p:nvSpPr>
          <p:cNvPr id="10" name="Tijdelijke aanduiding voor dianummer 9">
            <a:extLst>
              <a:ext uri="{FF2B5EF4-FFF2-40B4-BE49-F238E27FC236}">
                <a16:creationId xmlns:a16="http://schemas.microsoft.com/office/drawing/2014/main" id="{A2CB7FEE-BA12-477E-ADE0-CDB98AC25E4C}"/>
              </a:ext>
            </a:extLst>
          </p:cNvPr>
          <p:cNvSpPr>
            <a:spLocks noGrp="1"/>
          </p:cNvSpPr>
          <p:nvPr>
            <p:ph type="sldNum" sz="quarter" idx="12"/>
          </p:nvPr>
        </p:nvSpPr>
        <p:spPr/>
        <p:txBody>
          <a:bodyPr/>
          <a:lstStyle/>
          <a:p>
            <a:fld id="{B8CB11FA-D81F-4CC6-9ADE-9533980523FF}" type="slidenum">
              <a:rPr lang="nl-NL" smtClean="0"/>
              <a:t>12</a:t>
            </a:fld>
            <a:endParaRPr lang="nl-NL" dirty="0"/>
          </a:p>
        </p:txBody>
      </p:sp>
      <p:sp>
        <p:nvSpPr>
          <p:cNvPr id="8" name="Tekstvak 7">
            <a:extLst>
              <a:ext uri="{FF2B5EF4-FFF2-40B4-BE49-F238E27FC236}">
                <a16:creationId xmlns:a16="http://schemas.microsoft.com/office/drawing/2014/main" id="{6F909DE6-E94F-4855-8485-928A185145DB}"/>
              </a:ext>
            </a:extLst>
          </p:cNvPr>
          <p:cNvSpPr txBox="1"/>
          <p:nvPr/>
        </p:nvSpPr>
        <p:spPr>
          <a:xfrm>
            <a:off x="460681" y="1436022"/>
            <a:ext cx="2868499" cy="1200329"/>
          </a:xfrm>
          <a:prstGeom prst="rect">
            <a:avLst/>
          </a:prstGeom>
          <a:noFill/>
        </p:spPr>
        <p:txBody>
          <a:bodyPr wrap="square" rtlCol="0">
            <a:spAutoFit/>
          </a:bodyPr>
          <a:lstStyle/>
          <a:p>
            <a:r>
              <a:rPr lang="nl-NL" dirty="0"/>
              <a:t>Start: 1/7/2018  </a:t>
            </a:r>
          </a:p>
          <a:p>
            <a:r>
              <a:rPr lang="nl-NL" dirty="0"/>
              <a:t>Fase 1: gereed op 1/1/2022</a:t>
            </a:r>
          </a:p>
          <a:p>
            <a:r>
              <a:rPr lang="nl-NL" dirty="0"/>
              <a:t>Fase 2: implementatie</a:t>
            </a:r>
            <a:br>
              <a:rPr lang="nl-NL" dirty="0"/>
            </a:br>
            <a:r>
              <a:rPr lang="nl-NL" dirty="0"/>
              <a:t>in de sector</a:t>
            </a:r>
          </a:p>
        </p:txBody>
      </p:sp>
      <p:pic>
        <p:nvPicPr>
          <p:cNvPr id="9" name="Picture 2" descr="https://betonakkoord.nl/publish/pages/152959/betonakkoord-logo-rgb_groen_def_white_bg_300x110.png">
            <a:extLst>
              <a:ext uri="{FF2B5EF4-FFF2-40B4-BE49-F238E27FC236}">
                <a16:creationId xmlns:a16="http://schemas.microsoft.com/office/drawing/2014/main" id="{107DA2E4-8293-4FFB-A3F9-5C778651EE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3788" y="297736"/>
            <a:ext cx="2157634" cy="791132"/>
          </a:xfrm>
          <a:prstGeom prst="rect">
            <a:avLst/>
          </a:prstGeom>
          <a:noFill/>
          <a:extLst>
            <a:ext uri="{909E8E84-426E-40DD-AFC4-6F175D3DCCD1}">
              <a14:hiddenFill xmlns:a14="http://schemas.microsoft.com/office/drawing/2010/main">
                <a:solidFill>
                  <a:srgbClr val="FFFFFF"/>
                </a:solidFill>
              </a14:hiddenFill>
            </a:ext>
          </a:extLst>
        </p:spPr>
      </p:pic>
      <p:sp>
        <p:nvSpPr>
          <p:cNvPr id="32" name="Tekstvak 31">
            <a:extLst>
              <a:ext uri="{FF2B5EF4-FFF2-40B4-BE49-F238E27FC236}">
                <a16:creationId xmlns:a16="http://schemas.microsoft.com/office/drawing/2014/main" id="{DFFFC1DD-8CAB-4A95-B937-CFAFC56CB23D}"/>
              </a:ext>
            </a:extLst>
          </p:cNvPr>
          <p:cNvSpPr txBox="1"/>
          <p:nvPr/>
        </p:nvSpPr>
        <p:spPr>
          <a:xfrm>
            <a:off x="6162712" y="2637794"/>
            <a:ext cx="1899326" cy="507831"/>
          </a:xfrm>
          <a:prstGeom prst="rect">
            <a:avLst/>
          </a:prstGeom>
          <a:noFill/>
        </p:spPr>
        <p:txBody>
          <a:bodyPr wrap="square" rtlCol="0">
            <a:spAutoFit/>
          </a:bodyPr>
          <a:lstStyle/>
          <a:p>
            <a:r>
              <a:rPr lang="nl-NL" sz="1350" b="1" dirty="0"/>
              <a:t>Opdrachtgevers:</a:t>
            </a:r>
          </a:p>
          <a:p>
            <a:r>
              <a:rPr lang="nl-NL" sz="1350" dirty="0"/>
              <a:t>- vragen uit op prestatie</a:t>
            </a:r>
          </a:p>
        </p:txBody>
      </p:sp>
    </p:spTree>
    <p:extLst>
      <p:ext uri="{BB962C8B-B14F-4D97-AF65-F5344CB8AC3E}">
        <p14:creationId xmlns:p14="http://schemas.microsoft.com/office/powerpoint/2010/main" val="301998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7F83BAE6-1FB6-419B-BD0E-C548B60572B5}"/>
              </a:ext>
            </a:extLst>
          </p:cNvPr>
          <p:cNvPicPr>
            <a:picLocks noChangeAspect="1"/>
          </p:cNvPicPr>
          <p:nvPr/>
        </p:nvPicPr>
        <p:blipFill rotWithShape="1">
          <a:blip r:embed="rId2" cstate="screen">
            <a:alphaModFix amt="57000"/>
            <a:extLst>
              <a:ext uri="{28A0092B-C50C-407E-A947-70E740481C1C}">
                <a14:useLocalDpi xmlns:a14="http://schemas.microsoft.com/office/drawing/2010/main"/>
              </a:ext>
            </a:extLst>
          </a:blip>
          <a:srcRect l="25000" t="14103" r="7664" b="5451"/>
          <a:stretch/>
        </p:blipFill>
        <p:spPr>
          <a:xfrm rot="10800000">
            <a:off x="0" y="0"/>
            <a:ext cx="9144000" cy="5136632"/>
          </a:xfrm>
          <a:prstGeom prst="rect">
            <a:avLst/>
          </a:prstGeom>
        </p:spPr>
      </p:pic>
      <p:pic>
        <p:nvPicPr>
          <p:cNvPr id="5" name="Afbeelding 4">
            <a:extLst>
              <a:ext uri="{FF2B5EF4-FFF2-40B4-BE49-F238E27FC236}">
                <a16:creationId xmlns:a16="http://schemas.microsoft.com/office/drawing/2014/main" id="{531A7989-6A3F-49B4-B0A9-8784F1B0E6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9787" y="314980"/>
            <a:ext cx="2059562" cy="342347"/>
          </a:xfrm>
          <a:prstGeom prst="rect">
            <a:avLst/>
          </a:prstGeom>
        </p:spPr>
      </p:pic>
      <p:sp>
        <p:nvSpPr>
          <p:cNvPr id="2" name="Tekstvak 1">
            <a:extLst>
              <a:ext uri="{FF2B5EF4-FFF2-40B4-BE49-F238E27FC236}">
                <a16:creationId xmlns:a16="http://schemas.microsoft.com/office/drawing/2014/main" id="{2CE09972-9FD0-44EC-9DA3-D524E46D86B1}"/>
              </a:ext>
            </a:extLst>
          </p:cNvPr>
          <p:cNvSpPr txBox="1"/>
          <p:nvPr/>
        </p:nvSpPr>
        <p:spPr>
          <a:xfrm>
            <a:off x="579863" y="1698331"/>
            <a:ext cx="8375542" cy="1938992"/>
          </a:xfrm>
          <a:prstGeom prst="rect">
            <a:avLst/>
          </a:prstGeom>
          <a:noFill/>
        </p:spPr>
        <p:txBody>
          <a:bodyPr wrap="square" rtlCol="0">
            <a:spAutoFit/>
          </a:bodyPr>
          <a:lstStyle/>
          <a:p>
            <a:r>
              <a:rPr lang="nl-NL" sz="2400" dirty="0"/>
              <a:t>Rijkswaterstaat GPO</a:t>
            </a:r>
          </a:p>
          <a:p>
            <a:r>
              <a:rPr lang="nl-NL" sz="2400" dirty="0"/>
              <a:t>ProRail</a:t>
            </a:r>
          </a:p>
          <a:p>
            <a:r>
              <a:rPr lang="nl-NL" sz="2400" dirty="0"/>
              <a:t>Rijksvastgoedbedrijf</a:t>
            </a:r>
          </a:p>
          <a:p>
            <a:r>
              <a:rPr lang="nl-NL" sz="2400" dirty="0"/>
              <a:t>Gemeenten: Den Haag, Rotterdam, Utrecht, Amersfoort, Leiden</a:t>
            </a:r>
          </a:p>
          <a:p>
            <a:r>
              <a:rPr lang="nl-NL" sz="2400" dirty="0"/>
              <a:t>Provincies: N-B, N-H (rest volgt)</a:t>
            </a:r>
          </a:p>
        </p:txBody>
      </p:sp>
      <p:sp>
        <p:nvSpPr>
          <p:cNvPr id="6" name="Titel 1">
            <a:extLst>
              <a:ext uri="{FF2B5EF4-FFF2-40B4-BE49-F238E27FC236}">
                <a16:creationId xmlns:a16="http://schemas.microsoft.com/office/drawing/2014/main" id="{69684242-A368-418F-A228-D60ABE702201}"/>
              </a:ext>
            </a:extLst>
          </p:cNvPr>
          <p:cNvSpPr txBox="1">
            <a:spLocks/>
          </p:cNvSpPr>
          <p:nvPr/>
        </p:nvSpPr>
        <p:spPr>
          <a:xfrm>
            <a:off x="524935" y="772803"/>
            <a:ext cx="5780000" cy="67755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2700" cap="small" dirty="0">
                <a:solidFill>
                  <a:srgbClr val="FF0000"/>
                </a:solidFill>
              </a:rPr>
              <a:t>Vrijdagoverleg</a:t>
            </a:r>
            <a:br>
              <a:rPr lang="nl-NL" sz="2475" dirty="0">
                <a:solidFill>
                  <a:srgbClr val="FF0000"/>
                </a:solidFill>
              </a:rPr>
            </a:br>
            <a:r>
              <a:rPr lang="nl-NL" sz="3600" dirty="0">
                <a:solidFill>
                  <a:srgbClr val="FF0000"/>
                </a:solidFill>
              </a:rPr>
              <a:t>Publieke opdrachtgevers</a:t>
            </a:r>
            <a:endParaRPr lang="nl-NL" sz="3600" i="1" dirty="0">
              <a:solidFill>
                <a:srgbClr val="FF0000"/>
              </a:solidFill>
            </a:endParaRPr>
          </a:p>
        </p:txBody>
      </p:sp>
      <p:sp>
        <p:nvSpPr>
          <p:cNvPr id="8" name="Titel 1">
            <a:extLst>
              <a:ext uri="{FF2B5EF4-FFF2-40B4-BE49-F238E27FC236}">
                <a16:creationId xmlns:a16="http://schemas.microsoft.com/office/drawing/2014/main" id="{953EB777-7A67-462F-8122-4C5729BD469D}"/>
              </a:ext>
            </a:extLst>
          </p:cNvPr>
          <p:cNvSpPr txBox="1">
            <a:spLocks/>
          </p:cNvSpPr>
          <p:nvPr/>
        </p:nvSpPr>
        <p:spPr>
          <a:xfrm>
            <a:off x="579863" y="3743004"/>
            <a:ext cx="5780000" cy="67755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2700" cap="small" dirty="0">
                <a:solidFill>
                  <a:srgbClr val="FF0000"/>
                </a:solidFill>
              </a:rPr>
              <a:t>Woensdagoverleg</a:t>
            </a:r>
            <a:br>
              <a:rPr lang="nl-NL" sz="2475" dirty="0">
                <a:solidFill>
                  <a:srgbClr val="FF0000"/>
                </a:solidFill>
              </a:rPr>
            </a:br>
            <a:r>
              <a:rPr lang="nl-NL" sz="3600" dirty="0">
                <a:solidFill>
                  <a:srgbClr val="FF0000"/>
                </a:solidFill>
              </a:rPr>
              <a:t>Bouwbedrijven</a:t>
            </a:r>
            <a:endParaRPr lang="nl-NL" sz="3600" i="1" dirty="0">
              <a:solidFill>
                <a:srgbClr val="FF0000"/>
              </a:solidFill>
            </a:endParaRPr>
          </a:p>
        </p:txBody>
      </p:sp>
    </p:spTree>
    <p:extLst>
      <p:ext uri="{BB962C8B-B14F-4D97-AF65-F5344CB8AC3E}">
        <p14:creationId xmlns:p14="http://schemas.microsoft.com/office/powerpoint/2010/main" val="3689203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Afbeelding 13">
            <a:extLst>
              <a:ext uri="{FF2B5EF4-FFF2-40B4-BE49-F238E27FC236}">
                <a16:creationId xmlns:a16="http://schemas.microsoft.com/office/drawing/2014/main" id="{C8988E93-FE03-494E-8EC7-D2BD15C89156}"/>
              </a:ext>
            </a:extLst>
          </p:cNvPr>
          <p:cNvPicPr>
            <a:picLocks noChangeAspect="1"/>
          </p:cNvPicPr>
          <p:nvPr/>
        </p:nvPicPr>
        <p:blipFill rotWithShape="1">
          <a:blip r:embed="rId2" cstate="screen">
            <a:alphaModFix amt="57000"/>
            <a:extLst>
              <a:ext uri="{28A0092B-C50C-407E-A947-70E740481C1C}">
                <a14:useLocalDpi xmlns:a14="http://schemas.microsoft.com/office/drawing/2010/main"/>
              </a:ext>
            </a:extLst>
          </a:blip>
          <a:srcRect l="25000" t="14103" r="7664" b="5451"/>
          <a:stretch/>
        </p:blipFill>
        <p:spPr>
          <a:xfrm rot="10800000">
            <a:off x="0" y="6868"/>
            <a:ext cx="9144000" cy="5136632"/>
          </a:xfrm>
          <a:prstGeom prst="rect">
            <a:avLst/>
          </a:prstGeom>
        </p:spPr>
      </p:pic>
      <p:pic>
        <p:nvPicPr>
          <p:cNvPr id="5" name="Afbeelding 4">
            <a:extLst>
              <a:ext uri="{FF2B5EF4-FFF2-40B4-BE49-F238E27FC236}">
                <a16:creationId xmlns:a16="http://schemas.microsoft.com/office/drawing/2014/main" id="{531A7989-6A3F-49B4-B0A9-8784F1B0E6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9787" y="314980"/>
            <a:ext cx="2059562" cy="342347"/>
          </a:xfrm>
          <a:prstGeom prst="rect">
            <a:avLst/>
          </a:prstGeom>
        </p:spPr>
      </p:pic>
      <p:sp>
        <p:nvSpPr>
          <p:cNvPr id="2" name="Tekstvak 1">
            <a:extLst>
              <a:ext uri="{FF2B5EF4-FFF2-40B4-BE49-F238E27FC236}">
                <a16:creationId xmlns:a16="http://schemas.microsoft.com/office/drawing/2014/main" id="{4B7CD788-C665-47F5-9D63-30DC8F27A118}"/>
              </a:ext>
            </a:extLst>
          </p:cNvPr>
          <p:cNvSpPr txBox="1"/>
          <p:nvPr/>
        </p:nvSpPr>
        <p:spPr>
          <a:xfrm>
            <a:off x="275064" y="2509918"/>
            <a:ext cx="8660781" cy="2169825"/>
          </a:xfrm>
          <a:prstGeom prst="rect">
            <a:avLst/>
          </a:prstGeom>
          <a:noFill/>
        </p:spPr>
        <p:txBody>
          <a:bodyPr wrap="square" rtlCol="0">
            <a:spAutoFit/>
          </a:bodyPr>
          <a:lstStyle/>
          <a:p>
            <a:pPr marL="342900" indent="-342900">
              <a:buFont typeface="Arial" panose="020B0604020202020204" pitchFamily="34" charset="0"/>
              <a:buChar char="•"/>
            </a:pPr>
            <a:r>
              <a:rPr lang="nl-NL" sz="2700" dirty="0"/>
              <a:t>In alle aanbestedingen tenminste het </a:t>
            </a:r>
            <a:r>
              <a:rPr lang="nl-NL" sz="2700" dirty="0" err="1"/>
              <a:t>uitvoeringspad</a:t>
            </a:r>
            <a:r>
              <a:rPr lang="nl-NL" sz="2700" dirty="0"/>
              <a:t> van het Betonakkoord volgen (of met hogere ambitie)</a:t>
            </a:r>
          </a:p>
          <a:p>
            <a:pPr marL="342900" indent="-342900">
              <a:buFont typeface="Arial" panose="020B0604020202020204" pitchFamily="34" charset="0"/>
              <a:buChar char="•"/>
            </a:pPr>
            <a:r>
              <a:rPr lang="nl-NL" sz="2700" dirty="0"/>
              <a:t>Bijdragen aan de monitoring van de resultaten</a:t>
            </a:r>
          </a:p>
          <a:p>
            <a:pPr marL="342900" indent="-342900">
              <a:buFont typeface="Arial" panose="020B0604020202020204" pitchFamily="34" charset="0"/>
              <a:buChar char="•"/>
            </a:pPr>
            <a:r>
              <a:rPr lang="nl-NL" sz="2700" dirty="0"/>
              <a:t>Experimenteerruimte bieden voor innovaties in het kader van innovatieprogramma’s</a:t>
            </a:r>
          </a:p>
        </p:txBody>
      </p:sp>
      <p:sp>
        <p:nvSpPr>
          <p:cNvPr id="7" name="Titel 1">
            <a:extLst>
              <a:ext uri="{FF2B5EF4-FFF2-40B4-BE49-F238E27FC236}">
                <a16:creationId xmlns:a16="http://schemas.microsoft.com/office/drawing/2014/main" id="{45AB78D6-111F-422D-B45A-35994782889E}"/>
              </a:ext>
            </a:extLst>
          </p:cNvPr>
          <p:cNvSpPr txBox="1">
            <a:spLocks/>
          </p:cNvSpPr>
          <p:nvPr/>
        </p:nvSpPr>
        <p:spPr>
          <a:xfrm>
            <a:off x="275064" y="444508"/>
            <a:ext cx="8868936" cy="190607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br>
              <a:rPr lang="nl-NL" sz="2475" dirty="0">
                <a:solidFill>
                  <a:schemeClr val="accent6">
                    <a:lumMod val="75000"/>
                  </a:schemeClr>
                </a:solidFill>
              </a:rPr>
            </a:br>
            <a:r>
              <a:rPr lang="nl-NL" sz="3600" dirty="0">
                <a:solidFill>
                  <a:srgbClr val="FF0000"/>
                </a:solidFill>
              </a:rPr>
              <a:t>Opdrachtgevers spelen  een cruciale rol in het welslagen van het Betonakkoord</a:t>
            </a:r>
            <a:r>
              <a:rPr lang="nl-NL" sz="3600" dirty="0">
                <a:solidFill>
                  <a:schemeClr val="accent6">
                    <a:lumMod val="75000"/>
                  </a:schemeClr>
                </a:solidFill>
              </a:rPr>
              <a:t>.</a:t>
            </a:r>
          </a:p>
          <a:p>
            <a:r>
              <a:rPr lang="nl-NL" sz="3600" i="1" dirty="0"/>
              <a:t>Wij verwachten van hen de volgende bijdragen:</a:t>
            </a:r>
          </a:p>
        </p:txBody>
      </p:sp>
    </p:spTree>
    <p:extLst>
      <p:ext uri="{BB962C8B-B14F-4D97-AF65-F5344CB8AC3E}">
        <p14:creationId xmlns:p14="http://schemas.microsoft.com/office/powerpoint/2010/main" val="3545053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28366E25-C1FD-4157-95EB-FB4EFE7ED462}"/>
              </a:ext>
            </a:extLst>
          </p:cNvPr>
          <p:cNvPicPr>
            <a:picLocks noChangeAspect="1"/>
          </p:cNvPicPr>
          <p:nvPr/>
        </p:nvPicPr>
        <p:blipFill rotWithShape="1">
          <a:blip r:embed="rId3" cstate="screen">
            <a:alphaModFix amt="57000"/>
            <a:extLst>
              <a:ext uri="{28A0092B-C50C-407E-A947-70E740481C1C}">
                <a14:useLocalDpi xmlns:a14="http://schemas.microsoft.com/office/drawing/2010/main"/>
              </a:ext>
            </a:extLst>
          </a:blip>
          <a:srcRect l="25000" t="14103" r="7664" b="5451"/>
          <a:stretch/>
        </p:blipFill>
        <p:spPr>
          <a:xfrm rot="10800000">
            <a:off x="0" y="0"/>
            <a:ext cx="9144000" cy="5136632"/>
          </a:xfrm>
          <a:prstGeom prst="rect">
            <a:avLst/>
          </a:prstGeom>
        </p:spPr>
      </p:pic>
      <p:sp>
        <p:nvSpPr>
          <p:cNvPr id="2" name="Tijdelijke aanduiding voor dianummer 1">
            <a:extLst>
              <a:ext uri="{FF2B5EF4-FFF2-40B4-BE49-F238E27FC236}">
                <a16:creationId xmlns:a16="http://schemas.microsoft.com/office/drawing/2014/main" id="{08E6E90F-633B-468A-8CAC-0BC1795DFC3D}"/>
              </a:ext>
            </a:extLst>
          </p:cNvPr>
          <p:cNvSpPr>
            <a:spLocks noGrp="1"/>
          </p:cNvSpPr>
          <p:nvPr>
            <p:ph type="sldNum" sz="quarter" idx="12"/>
          </p:nvPr>
        </p:nvSpPr>
        <p:spPr/>
        <p:txBody>
          <a:bodyPr/>
          <a:lstStyle/>
          <a:p>
            <a:fld id="{F4928147-FCB9-4B62-B50A-0F997169957B}" type="slidenum">
              <a:rPr lang="nl-NL" smtClean="0"/>
              <a:t>2</a:t>
            </a:fld>
            <a:endParaRPr lang="nl-NL"/>
          </a:p>
        </p:txBody>
      </p:sp>
      <p:pic>
        <p:nvPicPr>
          <p:cNvPr id="19" name="Picture 2" descr="https://betonakkoord.nl/publish/pages/152959/betonakkoord-logo-rgb_groen_def_white_bg_300x110.png">
            <a:extLst>
              <a:ext uri="{FF2B5EF4-FFF2-40B4-BE49-F238E27FC236}">
                <a16:creationId xmlns:a16="http://schemas.microsoft.com/office/drawing/2014/main" id="{D17DE54D-465F-4977-8C6E-D308C1A826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3788" y="297735"/>
            <a:ext cx="2157634" cy="791132"/>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Afbeelding met plafond, binnen, persoon, staand&#10;&#10;Automatisch gegenereerde beschrijving">
            <a:extLst>
              <a:ext uri="{FF2B5EF4-FFF2-40B4-BE49-F238E27FC236}">
                <a16:creationId xmlns:a16="http://schemas.microsoft.com/office/drawing/2014/main" id="{2DF30C61-FCE8-4E52-8B82-D6557621EEFB}"/>
              </a:ext>
            </a:extLst>
          </p:cNvPr>
          <p:cNvPicPr>
            <a:picLocks noChangeAspect="1"/>
          </p:cNvPicPr>
          <p:nvPr/>
        </p:nvPicPr>
        <p:blipFill>
          <a:blip r:embed="rId5"/>
          <a:stretch>
            <a:fillRect/>
          </a:stretch>
        </p:blipFill>
        <p:spPr>
          <a:xfrm>
            <a:off x="0" y="930108"/>
            <a:ext cx="5262624" cy="3509513"/>
          </a:xfrm>
          <a:prstGeom prst="rect">
            <a:avLst/>
          </a:prstGeom>
        </p:spPr>
      </p:pic>
      <p:sp>
        <p:nvSpPr>
          <p:cNvPr id="7" name="Titel 1">
            <a:extLst>
              <a:ext uri="{FF2B5EF4-FFF2-40B4-BE49-F238E27FC236}">
                <a16:creationId xmlns:a16="http://schemas.microsoft.com/office/drawing/2014/main" id="{C208A66D-9C9A-49DD-947C-2D759BB5CC4C}"/>
              </a:ext>
            </a:extLst>
          </p:cNvPr>
          <p:cNvSpPr txBox="1">
            <a:spLocks/>
          </p:cNvSpPr>
          <p:nvPr/>
        </p:nvSpPr>
        <p:spPr>
          <a:xfrm>
            <a:off x="5375027" y="1428808"/>
            <a:ext cx="2705318" cy="791131"/>
          </a:xfrm>
          <a:prstGeom prst="rect">
            <a:avLst/>
          </a:prstGeom>
        </p:spPr>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3000" b="1" dirty="0">
                <a:effectLst>
                  <a:outerShdw blurRad="38100" dist="38100" dir="2700000" algn="tl">
                    <a:srgbClr val="000000">
                      <a:alpha val="43137"/>
                    </a:srgbClr>
                  </a:outerShdw>
                </a:effectLst>
              </a:rPr>
              <a:t>Historie</a:t>
            </a:r>
          </a:p>
        </p:txBody>
      </p:sp>
      <p:sp>
        <p:nvSpPr>
          <p:cNvPr id="8" name="Tijdelijke aanduiding voor inhoud 5">
            <a:extLst>
              <a:ext uri="{FF2B5EF4-FFF2-40B4-BE49-F238E27FC236}">
                <a16:creationId xmlns:a16="http://schemas.microsoft.com/office/drawing/2014/main" id="{4E9ACF72-79EF-4CB9-BCC8-4D886692D069}"/>
              </a:ext>
            </a:extLst>
          </p:cNvPr>
          <p:cNvSpPr txBox="1">
            <a:spLocks/>
          </p:cNvSpPr>
          <p:nvPr/>
        </p:nvSpPr>
        <p:spPr>
          <a:xfrm>
            <a:off x="5366633" y="1824373"/>
            <a:ext cx="3915156" cy="1573390"/>
          </a:xfrm>
          <a:prstGeom prst="rect">
            <a:avLst/>
          </a:prstGeom>
        </p:spPr>
        <p:txBody>
          <a:bodyPr vert="horz" lIns="91440" tIns="45720" rIns="91440" bIns="45720" rtlCol="0" anchor="ctr">
            <a:normAutofit fontScale="25000" lnSpcReduction="20000"/>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endParaRPr lang="nl-NL" sz="2700" dirty="0">
              <a:solidFill>
                <a:schemeClr val="tx1"/>
              </a:solidFill>
            </a:endParaRPr>
          </a:p>
          <a:p>
            <a:pPr algn="l"/>
            <a:r>
              <a:rPr lang="nl-NL" sz="9600" dirty="0">
                <a:solidFill>
                  <a:srgbClr val="00B050"/>
                </a:solidFill>
                <a:effectLst>
                  <a:outerShdw blurRad="38100" dist="38100" dir="2700000" algn="tl">
                    <a:srgbClr val="000000">
                      <a:alpha val="43137"/>
                    </a:srgbClr>
                  </a:outerShdw>
                </a:effectLst>
              </a:rPr>
              <a:t>- van de Green Deal “Verduurzaming betonketen” naar  het Betonakkoord</a:t>
            </a:r>
          </a:p>
          <a:p>
            <a:pPr algn="l"/>
            <a:r>
              <a:rPr lang="nl-NL" sz="9600" dirty="0">
                <a:solidFill>
                  <a:srgbClr val="00B050"/>
                </a:solidFill>
                <a:effectLst>
                  <a:outerShdw blurRad="38100" dist="38100" dir="2700000" algn="tl">
                    <a:srgbClr val="000000">
                      <a:alpha val="43137"/>
                    </a:srgbClr>
                  </a:outerShdw>
                </a:effectLst>
              </a:rPr>
              <a:t>- 10 juli 2018 start</a:t>
            </a:r>
          </a:p>
          <a:p>
            <a:pPr algn="l"/>
            <a:endParaRPr lang="nl-NL" dirty="0"/>
          </a:p>
        </p:txBody>
      </p:sp>
    </p:spTree>
    <p:extLst>
      <p:ext uri="{BB962C8B-B14F-4D97-AF65-F5344CB8AC3E}">
        <p14:creationId xmlns:p14="http://schemas.microsoft.com/office/powerpoint/2010/main" val="2221056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E842F4D7-5EAE-4648-BFFA-2FE9DDCA9898}"/>
              </a:ext>
            </a:extLst>
          </p:cNvPr>
          <p:cNvPicPr>
            <a:picLocks noChangeAspect="1"/>
          </p:cNvPicPr>
          <p:nvPr/>
        </p:nvPicPr>
        <p:blipFill rotWithShape="1">
          <a:blip r:embed="rId3" cstate="screen">
            <a:alphaModFix amt="57000"/>
            <a:extLst>
              <a:ext uri="{28A0092B-C50C-407E-A947-70E740481C1C}">
                <a14:useLocalDpi xmlns:a14="http://schemas.microsoft.com/office/drawing/2010/main"/>
              </a:ext>
            </a:extLst>
          </a:blip>
          <a:srcRect l="25000" t="14103" r="7664" b="5451"/>
          <a:stretch/>
        </p:blipFill>
        <p:spPr>
          <a:xfrm rot="10800000">
            <a:off x="0" y="0"/>
            <a:ext cx="9144000" cy="5136632"/>
          </a:xfrm>
          <a:prstGeom prst="rect">
            <a:avLst/>
          </a:prstGeom>
        </p:spPr>
      </p:pic>
      <p:sp>
        <p:nvSpPr>
          <p:cNvPr id="2" name="Tijdelijke aanduiding voor dianummer 1">
            <a:extLst>
              <a:ext uri="{FF2B5EF4-FFF2-40B4-BE49-F238E27FC236}">
                <a16:creationId xmlns:a16="http://schemas.microsoft.com/office/drawing/2014/main" id="{08E6E90F-633B-468A-8CAC-0BC1795DFC3D}"/>
              </a:ext>
            </a:extLst>
          </p:cNvPr>
          <p:cNvSpPr>
            <a:spLocks noGrp="1"/>
          </p:cNvSpPr>
          <p:nvPr>
            <p:ph type="sldNum" sz="quarter" idx="12"/>
          </p:nvPr>
        </p:nvSpPr>
        <p:spPr/>
        <p:txBody>
          <a:bodyPr/>
          <a:lstStyle/>
          <a:p>
            <a:fld id="{F4928147-FCB9-4B62-B50A-0F997169957B}" type="slidenum">
              <a:rPr lang="nl-NL" smtClean="0"/>
              <a:t>3</a:t>
            </a:fld>
            <a:endParaRPr lang="nl-NL"/>
          </a:p>
        </p:txBody>
      </p:sp>
      <p:pic>
        <p:nvPicPr>
          <p:cNvPr id="19" name="Picture 2" descr="https://betonakkoord.nl/publish/pages/152959/betonakkoord-logo-rgb_groen_def_white_bg_300x110.png">
            <a:extLst>
              <a:ext uri="{FF2B5EF4-FFF2-40B4-BE49-F238E27FC236}">
                <a16:creationId xmlns:a16="http://schemas.microsoft.com/office/drawing/2014/main" id="{D17DE54D-465F-4977-8C6E-D308C1A826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3788" y="297735"/>
            <a:ext cx="2157634" cy="791132"/>
          </a:xfrm>
          <a:prstGeom prst="rect">
            <a:avLst/>
          </a:prstGeom>
          <a:noFill/>
          <a:extLst>
            <a:ext uri="{909E8E84-426E-40DD-AFC4-6F175D3DCCD1}">
              <a14:hiddenFill xmlns:a14="http://schemas.microsoft.com/office/drawing/2010/main">
                <a:solidFill>
                  <a:srgbClr val="FFFFFF"/>
                </a:solidFill>
              </a14:hiddenFill>
            </a:ext>
          </a:extLst>
        </p:spPr>
      </p:pic>
      <p:sp>
        <p:nvSpPr>
          <p:cNvPr id="5" name="Titel 1">
            <a:extLst>
              <a:ext uri="{FF2B5EF4-FFF2-40B4-BE49-F238E27FC236}">
                <a16:creationId xmlns:a16="http://schemas.microsoft.com/office/drawing/2014/main" id="{DFCAB82E-8C2C-459C-A439-441D00F9B7CD}"/>
              </a:ext>
            </a:extLst>
          </p:cNvPr>
          <p:cNvSpPr txBox="1">
            <a:spLocks/>
          </p:cNvSpPr>
          <p:nvPr/>
        </p:nvSpPr>
        <p:spPr>
          <a:xfrm>
            <a:off x="1023139" y="1657534"/>
            <a:ext cx="2795983" cy="1464778"/>
          </a:xfrm>
          <a:prstGeom prst="rect">
            <a:avLst/>
          </a:prstGeom>
        </p:spPr>
        <p:txBody>
          <a:bodyP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br>
              <a:rPr lang="nl-NL" dirty="0"/>
            </a:br>
            <a:r>
              <a:rPr lang="nl-NL" b="1" dirty="0"/>
              <a:t>   </a:t>
            </a:r>
            <a:br>
              <a:rPr lang="nl-NL" b="1" dirty="0"/>
            </a:br>
            <a:r>
              <a:rPr lang="nl-NL" sz="2325" b="1" dirty="0">
                <a:solidFill>
                  <a:schemeClr val="accent3">
                    <a:lumMod val="50000"/>
                  </a:schemeClr>
                </a:solidFill>
                <a:effectLst>
                  <a:outerShdw blurRad="38100" dist="38100" dir="2700000" algn="tl">
                    <a:srgbClr val="000000">
                      <a:alpha val="43137"/>
                    </a:srgbClr>
                  </a:outerShdw>
                </a:effectLst>
              </a:rPr>
              <a:t>Unieke </a:t>
            </a:r>
            <a:br>
              <a:rPr lang="nl-NL" sz="2325" b="1" dirty="0">
                <a:solidFill>
                  <a:schemeClr val="accent3">
                    <a:lumMod val="50000"/>
                  </a:schemeClr>
                </a:solidFill>
                <a:effectLst>
                  <a:outerShdw blurRad="38100" dist="38100" dir="2700000" algn="tl">
                    <a:srgbClr val="000000">
                      <a:alpha val="43137"/>
                    </a:srgbClr>
                  </a:outerShdw>
                </a:effectLst>
              </a:rPr>
            </a:br>
            <a:r>
              <a:rPr lang="nl-NL" sz="2325" b="1" dirty="0">
                <a:solidFill>
                  <a:schemeClr val="accent3">
                    <a:lumMod val="50000"/>
                  </a:schemeClr>
                </a:solidFill>
                <a:effectLst>
                  <a:outerShdw blurRad="38100" dist="38100" dir="2700000" algn="tl">
                    <a:srgbClr val="000000">
                      <a:alpha val="43137"/>
                    </a:srgbClr>
                  </a:outerShdw>
                </a:effectLst>
              </a:rPr>
              <a:t>samenwerking</a:t>
            </a:r>
            <a:br>
              <a:rPr lang="nl-NL" sz="2325" dirty="0">
                <a:solidFill>
                  <a:schemeClr val="accent3">
                    <a:lumMod val="50000"/>
                  </a:schemeClr>
                </a:solidFill>
                <a:effectLst>
                  <a:outerShdw blurRad="38100" dist="38100" dir="2700000" algn="tl">
                    <a:srgbClr val="000000">
                      <a:alpha val="43137"/>
                    </a:srgbClr>
                  </a:outerShdw>
                </a:effectLst>
              </a:rPr>
            </a:br>
            <a:endParaRPr lang="nl-NL" sz="2325" dirty="0">
              <a:solidFill>
                <a:schemeClr val="accent3">
                  <a:lumMod val="50000"/>
                </a:schemeClr>
              </a:solidFill>
              <a:effectLst>
                <a:outerShdw blurRad="38100" dist="38100" dir="2700000" algn="tl">
                  <a:srgbClr val="000000">
                    <a:alpha val="43137"/>
                  </a:srgbClr>
                </a:outerShdw>
              </a:effectLst>
            </a:endParaRPr>
          </a:p>
        </p:txBody>
      </p:sp>
      <p:pic>
        <p:nvPicPr>
          <p:cNvPr id="6" name="Tijdelijke aanduiding voor inhoud 10">
            <a:extLst>
              <a:ext uri="{FF2B5EF4-FFF2-40B4-BE49-F238E27FC236}">
                <a16:creationId xmlns:a16="http://schemas.microsoft.com/office/drawing/2014/main" id="{5CDD43AB-9047-4F7B-A8B4-4DDF1EE6C9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9575" y="3479782"/>
            <a:ext cx="1443113" cy="956063"/>
          </a:xfrm>
          <a:prstGeom prst="rect">
            <a:avLst/>
          </a:prstGeom>
        </p:spPr>
      </p:pic>
      <p:pic>
        <p:nvPicPr>
          <p:cNvPr id="7" name="Tijdelijke aanduiding voor afbeelding 11">
            <a:extLst>
              <a:ext uri="{FF2B5EF4-FFF2-40B4-BE49-F238E27FC236}">
                <a16:creationId xmlns:a16="http://schemas.microsoft.com/office/drawing/2014/main" id="{D01AD951-A68E-42C7-B373-7F5B13FF1402}"/>
              </a:ext>
            </a:extLst>
          </p:cNvPr>
          <p:cNvPicPr>
            <a:picLocks noChangeAspect="1"/>
          </p:cNvPicPr>
          <p:nvPr/>
        </p:nvPicPr>
        <p:blipFill>
          <a:blip r:embed="rId6" cstate="print">
            <a:extLst>
              <a:ext uri="{28A0092B-C50C-407E-A947-70E740481C1C}">
                <a14:useLocalDpi xmlns:a14="http://schemas.microsoft.com/office/drawing/2010/main" val="0"/>
              </a:ext>
            </a:extLst>
          </a:blip>
          <a:srcRect t="26328" b="26328"/>
          <a:stretch>
            <a:fillRect/>
          </a:stretch>
        </p:blipFill>
        <p:spPr>
          <a:xfrm>
            <a:off x="3502960" y="1743401"/>
            <a:ext cx="1438646" cy="706103"/>
          </a:xfrm>
          <a:prstGeom prst="rect">
            <a:avLst/>
          </a:prstGeom>
        </p:spPr>
      </p:pic>
      <p:pic>
        <p:nvPicPr>
          <p:cNvPr id="8" name="Afbeelding 7">
            <a:extLst>
              <a:ext uri="{FF2B5EF4-FFF2-40B4-BE49-F238E27FC236}">
                <a16:creationId xmlns:a16="http://schemas.microsoft.com/office/drawing/2014/main" id="{46036436-606C-4EA0-AAF1-454EEFDBC0E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41890" y="481240"/>
            <a:ext cx="1359795" cy="907238"/>
          </a:xfrm>
          <a:prstGeom prst="rect">
            <a:avLst/>
          </a:prstGeom>
        </p:spPr>
      </p:pic>
      <p:pic>
        <p:nvPicPr>
          <p:cNvPr id="9" name="Afbeelding 8">
            <a:extLst>
              <a:ext uri="{FF2B5EF4-FFF2-40B4-BE49-F238E27FC236}">
                <a16:creationId xmlns:a16="http://schemas.microsoft.com/office/drawing/2014/main" id="{BF87FC94-846D-409A-8564-B61C2A839C2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179" y="1686242"/>
            <a:ext cx="1145335" cy="1103296"/>
          </a:xfrm>
          <a:prstGeom prst="rect">
            <a:avLst/>
          </a:prstGeom>
        </p:spPr>
      </p:pic>
      <p:sp>
        <p:nvSpPr>
          <p:cNvPr id="10" name="Gebogen pijl 14">
            <a:extLst>
              <a:ext uri="{FF2B5EF4-FFF2-40B4-BE49-F238E27FC236}">
                <a16:creationId xmlns:a16="http://schemas.microsoft.com/office/drawing/2014/main" id="{729303D2-DAB4-4DCA-9C84-14D91C34AA84}"/>
              </a:ext>
            </a:extLst>
          </p:cNvPr>
          <p:cNvSpPr/>
          <p:nvPr/>
        </p:nvSpPr>
        <p:spPr>
          <a:xfrm rot="5400000">
            <a:off x="3607456" y="972207"/>
            <a:ext cx="703841" cy="428788"/>
          </a:xfrm>
          <a:prstGeom prst="bentArrow">
            <a:avLst/>
          </a:prstGeom>
          <a:solidFill>
            <a:schemeClr val="accent3">
              <a:lumMod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solidFill>
                <a:schemeClr val="accent5">
                  <a:lumMod val="75000"/>
                </a:schemeClr>
              </a:solidFill>
            </a:endParaRPr>
          </a:p>
        </p:txBody>
      </p:sp>
      <p:sp>
        <p:nvSpPr>
          <p:cNvPr id="11" name="Tekstvak 10">
            <a:extLst>
              <a:ext uri="{FF2B5EF4-FFF2-40B4-BE49-F238E27FC236}">
                <a16:creationId xmlns:a16="http://schemas.microsoft.com/office/drawing/2014/main" id="{FF342AA0-4351-47D7-BA02-C8A9232944B3}"/>
              </a:ext>
            </a:extLst>
          </p:cNvPr>
          <p:cNvSpPr txBox="1"/>
          <p:nvPr/>
        </p:nvSpPr>
        <p:spPr>
          <a:xfrm>
            <a:off x="1693370" y="4435843"/>
            <a:ext cx="1961909" cy="646331"/>
          </a:xfrm>
          <a:prstGeom prst="rect">
            <a:avLst/>
          </a:prstGeom>
          <a:noFill/>
        </p:spPr>
        <p:txBody>
          <a:bodyPr wrap="square" rtlCol="0">
            <a:spAutoFit/>
          </a:bodyPr>
          <a:lstStyle/>
          <a:p>
            <a:r>
              <a:rPr lang="nl-NL" sz="1500" dirty="0">
                <a:effectLst>
                  <a:outerShdw blurRad="38100" dist="38100" dir="2700000" algn="tl">
                    <a:srgbClr val="000000">
                      <a:alpha val="43137"/>
                    </a:srgbClr>
                  </a:outerShdw>
                </a:effectLst>
              </a:rPr>
              <a:t>Bouwbedrijven</a:t>
            </a:r>
          </a:p>
          <a:p>
            <a:endParaRPr lang="nl-NL" sz="2100" dirty="0"/>
          </a:p>
        </p:txBody>
      </p:sp>
      <p:sp>
        <p:nvSpPr>
          <p:cNvPr id="12" name="Tekstvak 11">
            <a:extLst>
              <a:ext uri="{FF2B5EF4-FFF2-40B4-BE49-F238E27FC236}">
                <a16:creationId xmlns:a16="http://schemas.microsoft.com/office/drawing/2014/main" id="{3217AF09-F1D1-404F-933E-00915FAD5097}"/>
              </a:ext>
            </a:extLst>
          </p:cNvPr>
          <p:cNvSpPr txBox="1"/>
          <p:nvPr/>
        </p:nvSpPr>
        <p:spPr>
          <a:xfrm>
            <a:off x="3457942" y="2460528"/>
            <a:ext cx="3373985" cy="1107996"/>
          </a:xfrm>
          <a:prstGeom prst="rect">
            <a:avLst/>
          </a:prstGeom>
          <a:noFill/>
        </p:spPr>
        <p:txBody>
          <a:bodyPr wrap="square" rtlCol="0">
            <a:spAutoFit/>
          </a:bodyPr>
          <a:lstStyle/>
          <a:p>
            <a:r>
              <a:rPr lang="nl-NL" sz="1500" dirty="0">
                <a:effectLst>
                  <a:outerShdw blurRad="38100" dist="38100" dir="2700000" algn="tl">
                    <a:srgbClr val="000000">
                      <a:alpha val="43137"/>
                    </a:srgbClr>
                  </a:outerShdw>
                </a:effectLst>
              </a:rPr>
              <a:t>Grondstoffenleveranciers</a:t>
            </a:r>
          </a:p>
          <a:p>
            <a:r>
              <a:rPr lang="nl-NL" sz="1500" dirty="0">
                <a:effectLst>
                  <a:outerShdw blurRad="38100" dist="38100" dir="2700000" algn="tl">
                    <a:srgbClr val="000000">
                      <a:alpha val="43137"/>
                    </a:srgbClr>
                  </a:outerShdw>
                </a:effectLst>
              </a:rPr>
              <a:t>Betonleveranciers</a:t>
            </a:r>
          </a:p>
          <a:p>
            <a:r>
              <a:rPr lang="nl-NL" sz="1500" dirty="0">
                <a:effectLst>
                  <a:outerShdw blurRad="38100" dist="38100" dir="2700000" algn="tl">
                    <a:srgbClr val="000000">
                      <a:alpha val="43137"/>
                    </a:srgbClr>
                  </a:outerShdw>
                </a:effectLst>
              </a:rPr>
              <a:t>Bindmiddelenleveranciers</a:t>
            </a:r>
          </a:p>
          <a:p>
            <a:endParaRPr lang="nl-NL" sz="2100" dirty="0"/>
          </a:p>
        </p:txBody>
      </p:sp>
      <p:sp>
        <p:nvSpPr>
          <p:cNvPr id="13" name="Tekstvak 12">
            <a:extLst>
              <a:ext uri="{FF2B5EF4-FFF2-40B4-BE49-F238E27FC236}">
                <a16:creationId xmlns:a16="http://schemas.microsoft.com/office/drawing/2014/main" id="{2B14F7B2-ABB7-48FF-B913-A4A319DBE09F}"/>
              </a:ext>
            </a:extLst>
          </p:cNvPr>
          <p:cNvSpPr txBox="1"/>
          <p:nvPr/>
        </p:nvSpPr>
        <p:spPr>
          <a:xfrm>
            <a:off x="97487" y="2789537"/>
            <a:ext cx="2107491" cy="646331"/>
          </a:xfrm>
          <a:prstGeom prst="rect">
            <a:avLst/>
          </a:prstGeom>
          <a:noFill/>
        </p:spPr>
        <p:txBody>
          <a:bodyPr wrap="square" rtlCol="0">
            <a:spAutoFit/>
          </a:bodyPr>
          <a:lstStyle/>
          <a:p>
            <a:r>
              <a:rPr lang="nl-NL" sz="1500" dirty="0">
                <a:solidFill>
                  <a:schemeClr val="tx1">
                    <a:lumMod val="75000"/>
                    <a:lumOff val="25000"/>
                  </a:schemeClr>
                </a:solidFill>
                <a:effectLst>
                  <a:outerShdw blurRad="38100" dist="38100" dir="2700000" algn="tl">
                    <a:srgbClr val="000000">
                      <a:alpha val="43137"/>
                    </a:srgbClr>
                  </a:outerShdw>
                </a:effectLst>
              </a:rPr>
              <a:t>Sloop-/recycling bedrijven </a:t>
            </a:r>
          </a:p>
          <a:p>
            <a:endParaRPr lang="nl-NL" sz="600" dirty="0"/>
          </a:p>
        </p:txBody>
      </p:sp>
      <p:sp>
        <p:nvSpPr>
          <p:cNvPr id="14" name="Tekstvak 13">
            <a:extLst>
              <a:ext uri="{FF2B5EF4-FFF2-40B4-BE49-F238E27FC236}">
                <a16:creationId xmlns:a16="http://schemas.microsoft.com/office/drawing/2014/main" id="{9A3E916F-C4E4-47FC-97A1-E1FB1A3D3A37}"/>
              </a:ext>
            </a:extLst>
          </p:cNvPr>
          <p:cNvSpPr txBox="1"/>
          <p:nvPr/>
        </p:nvSpPr>
        <p:spPr>
          <a:xfrm>
            <a:off x="1634721" y="1420784"/>
            <a:ext cx="1668638" cy="553998"/>
          </a:xfrm>
          <a:prstGeom prst="rect">
            <a:avLst/>
          </a:prstGeom>
          <a:noFill/>
        </p:spPr>
        <p:txBody>
          <a:bodyPr wrap="square" rtlCol="0">
            <a:spAutoFit/>
          </a:bodyPr>
          <a:lstStyle/>
          <a:p>
            <a:r>
              <a:rPr lang="nl-NL" sz="1500" dirty="0">
                <a:effectLst>
                  <a:outerShdw blurRad="38100" dist="38100" dir="2700000" algn="tl">
                    <a:srgbClr val="000000">
                      <a:alpha val="43137"/>
                    </a:srgbClr>
                  </a:outerShdw>
                </a:effectLst>
              </a:rPr>
              <a:t>Private/publieke opdrachtgevers </a:t>
            </a:r>
          </a:p>
        </p:txBody>
      </p:sp>
      <p:sp>
        <p:nvSpPr>
          <p:cNvPr id="15" name="Gebogen pijl 26">
            <a:extLst>
              <a:ext uri="{FF2B5EF4-FFF2-40B4-BE49-F238E27FC236}">
                <a16:creationId xmlns:a16="http://schemas.microsoft.com/office/drawing/2014/main" id="{7DF4664F-427B-4DD5-B73A-89D7D20A7A3C}"/>
              </a:ext>
            </a:extLst>
          </p:cNvPr>
          <p:cNvSpPr/>
          <p:nvPr/>
        </p:nvSpPr>
        <p:spPr>
          <a:xfrm rot="10800000">
            <a:off x="3303359" y="3757863"/>
            <a:ext cx="703841" cy="428788"/>
          </a:xfrm>
          <a:prstGeom prst="bentArrow">
            <a:avLst/>
          </a:prstGeom>
          <a:solidFill>
            <a:schemeClr val="accent3">
              <a:lumMod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solidFill>
                <a:schemeClr val="accent5">
                  <a:lumMod val="75000"/>
                </a:schemeClr>
              </a:solidFill>
            </a:endParaRPr>
          </a:p>
        </p:txBody>
      </p:sp>
      <p:sp>
        <p:nvSpPr>
          <p:cNvPr id="16" name="Gebogen pijl 27">
            <a:extLst>
              <a:ext uri="{FF2B5EF4-FFF2-40B4-BE49-F238E27FC236}">
                <a16:creationId xmlns:a16="http://schemas.microsoft.com/office/drawing/2014/main" id="{21590003-C06C-4513-9A7D-E86177F90261}"/>
              </a:ext>
            </a:extLst>
          </p:cNvPr>
          <p:cNvSpPr/>
          <p:nvPr/>
        </p:nvSpPr>
        <p:spPr>
          <a:xfrm rot="16200000">
            <a:off x="494093" y="3620336"/>
            <a:ext cx="703841" cy="428788"/>
          </a:xfrm>
          <a:prstGeom prst="bentArrow">
            <a:avLst/>
          </a:prstGeom>
          <a:solidFill>
            <a:schemeClr val="accent3">
              <a:lumMod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solidFill>
                <a:schemeClr val="accent5">
                  <a:lumMod val="75000"/>
                </a:schemeClr>
              </a:solidFill>
            </a:endParaRPr>
          </a:p>
        </p:txBody>
      </p:sp>
      <p:sp>
        <p:nvSpPr>
          <p:cNvPr id="17" name="Gebogen pijl 28">
            <a:extLst>
              <a:ext uri="{FF2B5EF4-FFF2-40B4-BE49-F238E27FC236}">
                <a16:creationId xmlns:a16="http://schemas.microsoft.com/office/drawing/2014/main" id="{6203161A-33B1-4BF0-BC71-C42E342E563D}"/>
              </a:ext>
            </a:extLst>
          </p:cNvPr>
          <p:cNvSpPr/>
          <p:nvPr/>
        </p:nvSpPr>
        <p:spPr>
          <a:xfrm>
            <a:off x="631618" y="799803"/>
            <a:ext cx="703841" cy="428788"/>
          </a:xfrm>
          <a:prstGeom prst="bentArrow">
            <a:avLst/>
          </a:prstGeom>
          <a:solidFill>
            <a:schemeClr val="accent3">
              <a:lumMod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solidFill>
                <a:schemeClr val="accent5">
                  <a:lumMod val="75000"/>
                </a:schemeClr>
              </a:solidFill>
            </a:endParaRPr>
          </a:p>
        </p:txBody>
      </p:sp>
      <p:pic>
        <p:nvPicPr>
          <p:cNvPr id="20" name="Afbeelding 19">
            <a:extLst>
              <a:ext uri="{FF2B5EF4-FFF2-40B4-BE49-F238E27FC236}">
                <a16:creationId xmlns:a16="http://schemas.microsoft.com/office/drawing/2014/main" id="{84650513-58C4-4F6F-B210-18A9E58A488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6551" b="18875"/>
          <a:stretch/>
        </p:blipFill>
        <p:spPr>
          <a:xfrm>
            <a:off x="6474412" y="2789538"/>
            <a:ext cx="1571678" cy="761179"/>
          </a:xfrm>
          <a:prstGeom prst="rect">
            <a:avLst/>
          </a:prstGeom>
        </p:spPr>
      </p:pic>
      <p:sp>
        <p:nvSpPr>
          <p:cNvPr id="21" name="Rechthoek 20">
            <a:extLst>
              <a:ext uri="{FF2B5EF4-FFF2-40B4-BE49-F238E27FC236}">
                <a16:creationId xmlns:a16="http://schemas.microsoft.com/office/drawing/2014/main" id="{DFD57441-257F-4F49-B901-3BC7DE3F47FD}"/>
              </a:ext>
            </a:extLst>
          </p:cNvPr>
          <p:cNvSpPr/>
          <p:nvPr/>
        </p:nvSpPr>
        <p:spPr>
          <a:xfrm>
            <a:off x="6474412" y="3597223"/>
            <a:ext cx="2086338" cy="992579"/>
          </a:xfrm>
          <a:prstGeom prst="rect">
            <a:avLst/>
          </a:prstGeom>
        </p:spPr>
        <p:txBody>
          <a:bodyPr wrap="square">
            <a:spAutoFit/>
          </a:bodyPr>
          <a:lstStyle/>
          <a:p>
            <a:r>
              <a:rPr lang="nl-NL" sz="1500" dirty="0">
                <a:effectLst>
                  <a:outerShdw blurRad="38100" dist="38100" dir="2700000" algn="tl">
                    <a:srgbClr val="000000">
                      <a:alpha val="43137"/>
                    </a:srgbClr>
                  </a:outerShdw>
                </a:effectLst>
              </a:rPr>
              <a:t>Supporters:</a:t>
            </a:r>
          </a:p>
          <a:p>
            <a:r>
              <a:rPr lang="nl-NL" sz="1500" dirty="0">
                <a:effectLst>
                  <a:outerShdw blurRad="38100" dist="38100" dir="2700000" algn="tl">
                    <a:srgbClr val="000000">
                      <a:alpha val="43137"/>
                    </a:srgbClr>
                  </a:outerShdw>
                </a:effectLst>
              </a:rPr>
              <a:t>Brancheorganisaties en </a:t>
            </a:r>
          </a:p>
          <a:p>
            <a:r>
              <a:rPr lang="nl-NL" sz="1500" dirty="0">
                <a:effectLst>
                  <a:outerShdw blurRad="38100" dist="38100" dir="2700000" algn="tl">
                    <a:srgbClr val="000000">
                      <a:alpha val="43137"/>
                    </a:srgbClr>
                  </a:outerShdw>
                </a:effectLst>
              </a:rPr>
              <a:t>Kennisinstituten</a:t>
            </a:r>
          </a:p>
          <a:p>
            <a:r>
              <a:rPr lang="nl-NL" sz="1350" dirty="0"/>
              <a:t> </a:t>
            </a:r>
          </a:p>
        </p:txBody>
      </p:sp>
    </p:spTree>
    <p:extLst>
      <p:ext uri="{BB962C8B-B14F-4D97-AF65-F5344CB8AC3E}">
        <p14:creationId xmlns:p14="http://schemas.microsoft.com/office/powerpoint/2010/main" val="2934527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08E6E90F-633B-468A-8CAC-0BC1795DFC3D}"/>
              </a:ext>
            </a:extLst>
          </p:cNvPr>
          <p:cNvSpPr>
            <a:spLocks noGrp="1"/>
          </p:cNvSpPr>
          <p:nvPr>
            <p:ph type="sldNum" sz="quarter" idx="12"/>
          </p:nvPr>
        </p:nvSpPr>
        <p:spPr/>
        <p:txBody>
          <a:bodyPr/>
          <a:lstStyle/>
          <a:p>
            <a:fld id="{F4928147-FCB9-4B62-B50A-0F997169957B}" type="slidenum">
              <a:rPr lang="nl-NL" smtClean="0"/>
              <a:t>4</a:t>
            </a:fld>
            <a:endParaRPr lang="nl-NL"/>
          </a:p>
        </p:txBody>
      </p:sp>
      <p:pic>
        <p:nvPicPr>
          <p:cNvPr id="18" name="Afbeelding 17">
            <a:extLst>
              <a:ext uri="{FF2B5EF4-FFF2-40B4-BE49-F238E27FC236}">
                <a16:creationId xmlns:a16="http://schemas.microsoft.com/office/drawing/2014/main" id="{8EB21281-364C-4F46-88DE-C5E855367B23}"/>
              </a:ext>
            </a:extLst>
          </p:cNvPr>
          <p:cNvPicPr>
            <a:picLocks noChangeAspect="1"/>
          </p:cNvPicPr>
          <p:nvPr/>
        </p:nvPicPr>
        <p:blipFill rotWithShape="1">
          <a:blip r:embed="rId3"/>
          <a:srcRect t="38218"/>
          <a:stretch/>
        </p:blipFill>
        <p:spPr>
          <a:xfrm>
            <a:off x="247650" y="2225040"/>
            <a:ext cx="8648700" cy="2542222"/>
          </a:xfrm>
          <a:prstGeom prst="rect">
            <a:avLst/>
          </a:prstGeom>
        </p:spPr>
      </p:pic>
      <p:pic>
        <p:nvPicPr>
          <p:cNvPr id="8" name="Afbeelding 7" descr="Afbeelding met schermafbeelding&#10;&#10;Automatisch gegenereerde beschrijving">
            <a:extLst>
              <a:ext uri="{FF2B5EF4-FFF2-40B4-BE49-F238E27FC236}">
                <a16:creationId xmlns:a16="http://schemas.microsoft.com/office/drawing/2014/main" id="{B1BDD955-1529-4CD1-8062-8F92A5753FD2}"/>
              </a:ext>
            </a:extLst>
          </p:cNvPr>
          <p:cNvPicPr>
            <a:picLocks noChangeAspect="1"/>
          </p:cNvPicPr>
          <p:nvPr/>
        </p:nvPicPr>
        <p:blipFill rotWithShape="1">
          <a:blip r:embed="rId4">
            <a:extLst>
              <a:ext uri="{28A0092B-C50C-407E-A947-70E740481C1C}">
                <a14:useLocalDpi xmlns:a14="http://schemas.microsoft.com/office/drawing/2010/main" val="0"/>
              </a:ext>
            </a:extLst>
          </a:blip>
          <a:srcRect b="17368"/>
          <a:stretch/>
        </p:blipFill>
        <p:spPr>
          <a:xfrm>
            <a:off x="247650" y="683339"/>
            <a:ext cx="8648700" cy="1531620"/>
          </a:xfrm>
          <a:prstGeom prst="rect">
            <a:avLst/>
          </a:prstGeom>
        </p:spPr>
      </p:pic>
      <p:pic>
        <p:nvPicPr>
          <p:cNvPr id="19" name="Picture 2" descr="https://betonakkoord.nl/publish/pages/152959/betonakkoord-logo-rgb_groen_def_white_bg_300x110.png">
            <a:extLst>
              <a:ext uri="{FF2B5EF4-FFF2-40B4-BE49-F238E27FC236}">
                <a16:creationId xmlns:a16="http://schemas.microsoft.com/office/drawing/2014/main" id="{D17DE54D-465F-4977-8C6E-D308C1A826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3788" y="297735"/>
            <a:ext cx="2157634" cy="791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908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7D5919BB-52FF-4F25-9249-3150A9386F23}"/>
              </a:ext>
            </a:extLst>
          </p:cNvPr>
          <p:cNvSpPr>
            <a:spLocks noGrp="1"/>
          </p:cNvSpPr>
          <p:nvPr>
            <p:ph type="sldNum" sz="quarter" idx="12"/>
          </p:nvPr>
        </p:nvSpPr>
        <p:spPr/>
        <p:txBody>
          <a:bodyPr/>
          <a:lstStyle/>
          <a:p>
            <a:fld id="{F4928147-FCB9-4B62-B50A-0F997169957B}" type="slidenum">
              <a:rPr lang="nl-NL" smtClean="0"/>
              <a:t>5</a:t>
            </a:fld>
            <a:endParaRPr lang="nl-NL"/>
          </a:p>
        </p:txBody>
      </p:sp>
      <p:pic>
        <p:nvPicPr>
          <p:cNvPr id="2050" name="Picture 2" descr="Afbeeldingsresultaat voor circulair viaduct kampen">
            <a:extLst>
              <a:ext uri="{FF2B5EF4-FFF2-40B4-BE49-F238E27FC236}">
                <a16:creationId xmlns:a16="http://schemas.microsoft.com/office/drawing/2014/main" id="{96F75634-77B4-40E4-ABA6-0BD0D8079B3E}"/>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0" y="-622756"/>
            <a:ext cx="9143999" cy="6099766"/>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7185F19B-E488-476A-BF2E-5436FE3D79A4}"/>
              </a:ext>
            </a:extLst>
          </p:cNvPr>
          <p:cNvSpPr txBox="1"/>
          <p:nvPr/>
        </p:nvSpPr>
        <p:spPr>
          <a:xfrm>
            <a:off x="352901" y="472278"/>
            <a:ext cx="4613272" cy="549381"/>
          </a:xfrm>
          <a:prstGeom prst="rect">
            <a:avLst/>
          </a:prstGeom>
          <a:noFill/>
        </p:spPr>
        <p:txBody>
          <a:bodyPr wrap="square" rtlCol="0">
            <a:spAutoFit/>
          </a:bodyPr>
          <a:lstStyle/>
          <a:p>
            <a:pPr>
              <a:lnSpc>
                <a:spcPct val="90000"/>
              </a:lnSpc>
              <a:spcBef>
                <a:spcPct val="0"/>
              </a:spcBef>
            </a:pPr>
            <a:r>
              <a:rPr lang="nl-NL" sz="3300" b="1" dirty="0">
                <a:solidFill>
                  <a:schemeClr val="tx1">
                    <a:lumMod val="75000"/>
                    <a:lumOff val="25000"/>
                  </a:schemeClr>
                </a:solidFill>
                <a:latin typeface="+mj-lt"/>
                <a:ea typeface="+mj-ea"/>
                <a:cs typeface="+mj-cs"/>
              </a:rPr>
              <a:t>Circulair ontwerpen</a:t>
            </a:r>
          </a:p>
        </p:txBody>
      </p:sp>
      <p:sp>
        <p:nvSpPr>
          <p:cNvPr id="3" name="Tekstvak 2">
            <a:extLst>
              <a:ext uri="{FF2B5EF4-FFF2-40B4-BE49-F238E27FC236}">
                <a16:creationId xmlns:a16="http://schemas.microsoft.com/office/drawing/2014/main" id="{32AD8587-BE4B-4D7F-8484-C65321ECA29E}"/>
              </a:ext>
            </a:extLst>
          </p:cNvPr>
          <p:cNvSpPr txBox="1"/>
          <p:nvPr/>
        </p:nvSpPr>
        <p:spPr>
          <a:xfrm>
            <a:off x="352901" y="3708167"/>
            <a:ext cx="8438195" cy="1200329"/>
          </a:xfrm>
          <a:prstGeom prst="rect">
            <a:avLst/>
          </a:prstGeom>
          <a:noFill/>
        </p:spPr>
        <p:txBody>
          <a:bodyPr wrap="square" rtlCol="0">
            <a:spAutoFit/>
          </a:bodyPr>
          <a:lstStyle/>
          <a:p>
            <a:r>
              <a:rPr lang="nl-NL" sz="2400" b="1" dirty="0">
                <a:solidFill>
                  <a:schemeClr val="tx1">
                    <a:lumMod val="75000"/>
                    <a:lumOff val="25000"/>
                  </a:schemeClr>
                </a:solidFill>
              </a:rPr>
              <a:t>Afspraken maken om circulair ontwerpen te stimuleren </a:t>
            </a:r>
            <a:br>
              <a:rPr lang="nl-NL" sz="2400" b="1" dirty="0">
                <a:solidFill>
                  <a:schemeClr val="tx1">
                    <a:lumMod val="75000"/>
                    <a:lumOff val="25000"/>
                  </a:schemeClr>
                </a:solidFill>
              </a:rPr>
            </a:br>
            <a:r>
              <a:rPr lang="nl-NL" sz="2400" b="1" dirty="0">
                <a:solidFill>
                  <a:schemeClr val="tx1">
                    <a:lumMod val="75000"/>
                    <a:lumOff val="25000"/>
                  </a:schemeClr>
                </a:solidFill>
              </a:rPr>
              <a:t>zoals het ontwikkelen en toepassen van een systematiek </a:t>
            </a:r>
            <a:br>
              <a:rPr lang="nl-NL" sz="2400" b="1" dirty="0">
                <a:solidFill>
                  <a:schemeClr val="tx1">
                    <a:lumMod val="75000"/>
                    <a:lumOff val="25000"/>
                  </a:schemeClr>
                </a:solidFill>
              </a:rPr>
            </a:br>
            <a:r>
              <a:rPr lang="nl-NL" sz="2400" b="1" dirty="0">
                <a:solidFill>
                  <a:schemeClr val="tx1">
                    <a:lumMod val="75000"/>
                    <a:lumOff val="25000"/>
                  </a:schemeClr>
                </a:solidFill>
              </a:rPr>
              <a:t>die gebaseerd is op de R-ladder.</a:t>
            </a:r>
          </a:p>
        </p:txBody>
      </p:sp>
    </p:spTree>
    <p:extLst>
      <p:ext uri="{BB962C8B-B14F-4D97-AF65-F5344CB8AC3E}">
        <p14:creationId xmlns:p14="http://schemas.microsoft.com/office/powerpoint/2010/main" val="3055946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B7F4E0A9-7F7F-4D00-9375-524FEF1B60C5}"/>
              </a:ext>
            </a:extLst>
          </p:cNvPr>
          <p:cNvPicPr>
            <a:picLocks noChangeAspect="1"/>
          </p:cNvPicPr>
          <p:nvPr/>
        </p:nvPicPr>
        <p:blipFill rotWithShape="1">
          <a:blip r:embed="rId2" cstate="screen">
            <a:alphaModFix amt="57000"/>
            <a:extLst>
              <a:ext uri="{28A0092B-C50C-407E-A947-70E740481C1C}">
                <a14:useLocalDpi xmlns:a14="http://schemas.microsoft.com/office/drawing/2010/main"/>
              </a:ext>
            </a:extLst>
          </a:blip>
          <a:srcRect l="25000" t="14103" r="7664" b="5451"/>
          <a:stretch/>
        </p:blipFill>
        <p:spPr>
          <a:xfrm rot="10800000">
            <a:off x="0" y="0"/>
            <a:ext cx="9144000" cy="5136632"/>
          </a:xfrm>
          <a:prstGeom prst="rect">
            <a:avLst/>
          </a:prstGeom>
        </p:spPr>
      </p:pic>
      <p:sp>
        <p:nvSpPr>
          <p:cNvPr id="26" name="Tekstvak 25">
            <a:extLst>
              <a:ext uri="{FF2B5EF4-FFF2-40B4-BE49-F238E27FC236}">
                <a16:creationId xmlns:a16="http://schemas.microsoft.com/office/drawing/2014/main" id="{2D3B44C9-4DE1-4D9F-B9A6-6F0113497011}"/>
              </a:ext>
            </a:extLst>
          </p:cNvPr>
          <p:cNvSpPr txBox="1"/>
          <p:nvPr/>
        </p:nvSpPr>
        <p:spPr>
          <a:xfrm>
            <a:off x="1885203" y="3113023"/>
            <a:ext cx="709613" cy="646331"/>
          </a:xfrm>
          <a:prstGeom prst="rect">
            <a:avLst/>
          </a:prstGeom>
          <a:solidFill>
            <a:schemeClr val="accent6">
              <a:lumMod val="40000"/>
              <a:lumOff val="60000"/>
            </a:schemeClr>
          </a:solidFill>
          <a:ln>
            <a:solidFill>
              <a:schemeClr val="tx1"/>
            </a:solidFill>
          </a:ln>
        </p:spPr>
        <p:txBody>
          <a:bodyPr wrap="square" rtlCol="0">
            <a:spAutoFit/>
          </a:bodyPr>
          <a:lstStyle/>
          <a:p>
            <a:pPr algn="ctr"/>
            <a:endParaRPr lang="nl-NL" sz="675" b="1" dirty="0">
              <a:latin typeface="Century Gothic" panose="020B0502020202020204" pitchFamily="34" charset="0"/>
            </a:endParaRPr>
          </a:p>
          <a:p>
            <a:pPr algn="ctr"/>
            <a:r>
              <a:rPr lang="nl-NL" sz="750" b="1" dirty="0"/>
              <a:t>duurzame</a:t>
            </a:r>
          </a:p>
          <a:p>
            <a:pPr algn="ctr"/>
            <a:r>
              <a:rPr lang="nl-NL" sz="750" b="1" dirty="0"/>
              <a:t>materiaal</a:t>
            </a:r>
          </a:p>
          <a:p>
            <a:pPr algn="ctr"/>
            <a:r>
              <a:rPr lang="nl-NL" sz="750" b="1" dirty="0"/>
              <a:t>keuze</a:t>
            </a:r>
          </a:p>
          <a:p>
            <a:pPr algn="ctr"/>
            <a:endParaRPr lang="nl-NL" sz="675" b="1" dirty="0">
              <a:latin typeface="Century Gothic" panose="020B0502020202020204" pitchFamily="34" charset="0"/>
            </a:endParaRPr>
          </a:p>
        </p:txBody>
      </p:sp>
      <p:sp>
        <p:nvSpPr>
          <p:cNvPr id="5" name="Tekstvak 4">
            <a:extLst>
              <a:ext uri="{FF2B5EF4-FFF2-40B4-BE49-F238E27FC236}">
                <a16:creationId xmlns:a16="http://schemas.microsoft.com/office/drawing/2014/main" id="{4B4B15FF-0776-4D7A-85A3-6DACDB41B96B}"/>
              </a:ext>
            </a:extLst>
          </p:cNvPr>
          <p:cNvSpPr txBox="1">
            <a:spLocks/>
          </p:cNvSpPr>
          <p:nvPr/>
        </p:nvSpPr>
        <p:spPr>
          <a:xfrm>
            <a:off x="4014744" y="1275812"/>
            <a:ext cx="1347332" cy="2423740"/>
          </a:xfrm>
          <a:prstGeom prst="rect">
            <a:avLst/>
          </a:prstGeom>
          <a:solidFill>
            <a:schemeClr val="accent2">
              <a:lumMod val="60000"/>
              <a:lumOff val="40000"/>
            </a:schemeClr>
          </a:solidFill>
          <a:ln>
            <a:solidFill>
              <a:schemeClr val="tx1"/>
            </a:solidFill>
          </a:ln>
        </p:spPr>
        <p:txBody>
          <a:bodyPr wrap="square" rtlCol="0">
            <a:spAutoFit/>
          </a:bodyPr>
          <a:lstStyle/>
          <a:p>
            <a:r>
              <a:rPr lang="nl-NL" sz="750" b="1" dirty="0"/>
              <a:t>Systeem</a:t>
            </a:r>
          </a:p>
          <a:p>
            <a:r>
              <a:rPr lang="nl-NL" sz="750" b="1" dirty="0"/>
              <a:t>functie</a:t>
            </a:r>
          </a:p>
          <a:p>
            <a:endParaRPr lang="nl-NL" sz="675" b="1" dirty="0">
              <a:latin typeface="Century Gothic" panose="020B0502020202020204" pitchFamily="34" charset="0"/>
            </a:endParaRPr>
          </a:p>
          <a:p>
            <a:endParaRPr lang="nl-NL" sz="675" b="1" dirty="0">
              <a:latin typeface="Century Gothic" panose="020B0502020202020204" pitchFamily="34" charset="0"/>
            </a:endParaRPr>
          </a:p>
          <a:p>
            <a:endParaRPr lang="nl-NL" sz="675" b="1" dirty="0">
              <a:latin typeface="Century Gothic" panose="020B0502020202020204" pitchFamily="34" charset="0"/>
            </a:endParaRPr>
          </a:p>
          <a:p>
            <a:endParaRPr lang="nl-NL" sz="675" b="1" dirty="0">
              <a:latin typeface="Century Gothic" panose="020B0502020202020204" pitchFamily="34" charset="0"/>
            </a:endParaRPr>
          </a:p>
          <a:p>
            <a:endParaRPr lang="nl-NL" sz="675" b="1" dirty="0">
              <a:latin typeface="Century Gothic" panose="020B0502020202020204" pitchFamily="34" charset="0"/>
            </a:endParaRPr>
          </a:p>
          <a:p>
            <a:r>
              <a:rPr lang="nl-NL" sz="750" b="1" dirty="0"/>
              <a:t>project</a:t>
            </a:r>
          </a:p>
          <a:p>
            <a:r>
              <a:rPr lang="nl-NL" sz="750" b="1" dirty="0"/>
              <a:t>objecten</a:t>
            </a:r>
          </a:p>
          <a:p>
            <a:r>
              <a:rPr lang="nl-NL" sz="750" b="1" dirty="0"/>
              <a:t>onderdelen</a:t>
            </a:r>
          </a:p>
          <a:p>
            <a:r>
              <a:rPr lang="nl-NL" sz="750" b="1" dirty="0"/>
              <a:t>product</a:t>
            </a:r>
          </a:p>
          <a:p>
            <a:endParaRPr lang="nl-NL" sz="675" b="1" dirty="0">
              <a:latin typeface="Century Gothic" panose="020B0502020202020204" pitchFamily="34" charset="0"/>
            </a:endParaRPr>
          </a:p>
          <a:p>
            <a:endParaRPr lang="nl-NL" sz="675" b="1" dirty="0">
              <a:latin typeface="Century Gothic" panose="020B0502020202020204" pitchFamily="34" charset="0"/>
            </a:endParaRPr>
          </a:p>
          <a:p>
            <a:endParaRPr lang="nl-NL" sz="675" b="1" dirty="0">
              <a:latin typeface="Century Gothic" panose="020B0502020202020204" pitchFamily="34" charset="0"/>
            </a:endParaRPr>
          </a:p>
          <a:p>
            <a:endParaRPr lang="nl-NL" sz="675" b="1" dirty="0">
              <a:latin typeface="Century Gothic" panose="020B0502020202020204" pitchFamily="34" charset="0"/>
            </a:endParaRPr>
          </a:p>
          <a:p>
            <a:endParaRPr lang="nl-NL" sz="675" b="1" dirty="0">
              <a:latin typeface="Century Gothic" panose="020B0502020202020204" pitchFamily="34" charset="0"/>
            </a:endParaRPr>
          </a:p>
          <a:p>
            <a:endParaRPr lang="nl-NL" sz="675" b="1" dirty="0">
              <a:latin typeface="Century Gothic" panose="020B0502020202020204" pitchFamily="34" charset="0"/>
            </a:endParaRPr>
          </a:p>
          <a:p>
            <a:endParaRPr lang="nl-NL" sz="675" b="1" dirty="0">
              <a:latin typeface="Century Gothic" panose="020B0502020202020204" pitchFamily="34" charset="0"/>
            </a:endParaRPr>
          </a:p>
          <a:p>
            <a:r>
              <a:rPr lang="nl-NL" sz="750" b="1" dirty="0"/>
              <a:t>materialen </a:t>
            </a:r>
          </a:p>
          <a:p>
            <a:r>
              <a:rPr lang="nl-NL" sz="750" b="1" dirty="0"/>
              <a:t>grondstoffen</a:t>
            </a:r>
          </a:p>
          <a:p>
            <a:pPr algn="ctr"/>
            <a:endParaRPr lang="nl-NL" sz="1050" b="1" dirty="0">
              <a:latin typeface="Century Gothic" panose="020B0502020202020204" pitchFamily="34" charset="0"/>
            </a:endParaRPr>
          </a:p>
        </p:txBody>
      </p:sp>
      <p:sp>
        <p:nvSpPr>
          <p:cNvPr id="4" name="Tekstvak 3">
            <a:extLst>
              <a:ext uri="{FF2B5EF4-FFF2-40B4-BE49-F238E27FC236}">
                <a16:creationId xmlns:a16="http://schemas.microsoft.com/office/drawing/2014/main" id="{2005A55A-6D37-4546-9131-182193E7F530}"/>
              </a:ext>
            </a:extLst>
          </p:cNvPr>
          <p:cNvSpPr txBox="1"/>
          <p:nvPr/>
        </p:nvSpPr>
        <p:spPr>
          <a:xfrm>
            <a:off x="4014745" y="896759"/>
            <a:ext cx="1347332" cy="207749"/>
          </a:xfrm>
          <a:prstGeom prst="rect">
            <a:avLst/>
          </a:prstGeom>
          <a:solidFill>
            <a:schemeClr val="accent2">
              <a:lumMod val="20000"/>
              <a:lumOff val="80000"/>
            </a:schemeClr>
          </a:solidFill>
          <a:ln>
            <a:solidFill>
              <a:schemeClr val="tx1"/>
            </a:solidFill>
          </a:ln>
        </p:spPr>
        <p:txBody>
          <a:bodyPr wrap="square" rtlCol="0">
            <a:spAutoFit/>
          </a:bodyPr>
          <a:lstStyle/>
          <a:p>
            <a:pPr algn="ctr"/>
            <a:r>
              <a:rPr lang="nl-NL" sz="750" b="1" dirty="0"/>
              <a:t>gebruik</a:t>
            </a:r>
          </a:p>
        </p:txBody>
      </p:sp>
      <p:cxnSp>
        <p:nvCxnSpPr>
          <p:cNvPr id="11" name="Rechte verbindingslijn met pijl 10">
            <a:extLst>
              <a:ext uri="{FF2B5EF4-FFF2-40B4-BE49-F238E27FC236}">
                <a16:creationId xmlns:a16="http://schemas.microsoft.com/office/drawing/2014/main" id="{6B7F7988-8467-4643-BB5C-6F619728B4A4}"/>
              </a:ext>
            </a:extLst>
          </p:cNvPr>
          <p:cNvCxnSpPr>
            <a:cxnSpLocks/>
            <a:stCxn id="4" idx="2"/>
            <a:endCxn id="5" idx="0"/>
          </p:cNvCxnSpPr>
          <p:nvPr/>
        </p:nvCxnSpPr>
        <p:spPr>
          <a:xfrm flipH="1">
            <a:off x="4688410" y="1104508"/>
            <a:ext cx="1" cy="171304"/>
          </a:xfrm>
          <a:prstGeom prst="straightConnector1">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Tekstvak 14">
            <a:extLst>
              <a:ext uri="{FF2B5EF4-FFF2-40B4-BE49-F238E27FC236}">
                <a16:creationId xmlns:a16="http://schemas.microsoft.com/office/drawing/2014/main" id="{1A40CF23-AD54-4DD2-BF9B-0B0EA48A9F85}"/>
              </a:ext>
            </a:extLst>
          </p:cNvPr>
          <p:cNvSpPr txBox="1"/>
          <p:nvPr/>
        </p:nvSpPr>
        <p:spPr>
          <a:xfrm>
            <a:off x="5365432" y="1938376"/>
            <a:ext cx="709613" cy="553998"/>
          </a:xfrm>
          <a:prstGeom prst="rect">
            <a:avLst/>
          </a:prstGeom>
          <a:solidFill>
            <a:schemeClr val="accent1">
              <a:lumMod val="20000"/>
              <a:lumOff val="80000"/>
            </a:schemeClr>
          </a:solidFill>
          <a:ln>
            <a:solidFill>
              <a:schemeClr val="tx1"/>
            </a:solidFill>
          </a:ln>
        </p:spPr>
        <p:txBody>
          <a:bodyPr wrap="square" rtlCol="0">
            <a:spAutoFit/>
          </a:bodyPr>
          <a:lstStyle/>
          <a:p>
            <a:pPr algn="ctr"/>
            <a:r>
              <a:rPr lang="nl-NL" sz="750" b="1" dirty="0"/>
              <a:t>beheer</a:t>
            </a:r>
          </a:p>
          <a:p>
            <a:pPr algn="ctr"/>
            <a:r>
              <a:rPr lang="nl-NL" sz="750" b="1" dirty="0"/>
              <a:t>schouw</a:t>
            </a:r>
          </a:p>
          <a:p>
            <a:pPr algn="ctr"/>
            <a:r>
              <a:rPr lang="nl-NL" sz="750" b="1" dirty="0"/>
              <a:t>levensduur</a:t>
            </a:r>
          </a:p>
          <a:p>
            <a:pPr algn="ctr"/>
            <a:r>
              <a:rPr lang="nl-NL" sz="750" b="1" dirty="0"/>
              <a:t>verlengen</a:t>
            </a:r>
          </a:p>
        </p:txBody>
      </p:sp>
      <p:sp>
        <p:nvSpPr>
          <p:cNvPr id="18" name="Tekstvak 17">
            <a:extLst>
              <a:ext uri="{FF2B5EF4-FFF2-40B4-BE49-F238E27FC236}">
                <a16:creationId xmlns:a16="http://schemas.microsoft.com/office/drawing/2014/main" id="{0BDD09F5-78D6-4C1F-BCB9-03A3BAF1FDAA}"/>
              </a:ext>
            </a:extLst>
          </p:cNvPr>
          <p:cNvSpPr txBox="1"/>
          <p:nvPr/>
        </p:nvSpPr>
        <p:spPr>
          <a:xfrm>
            <a:off x="6075044" y="2526999"/>
            <a:ext cx="709613" cy="623248"/>
          </a:xfrm>
          <a:prstGeom prst="rect">
            <a:avLst/>
          </a:prstGeom>
          <a:solidFill>
            <a:schemeClr val="accent1">
              <a:lumMod val="20000"/>
              <a:lumOff val="80000"/>
            </a:schemeClr>
          </a:solidFill>
          <a:ln>
            <a:solidFill>
              <a:schemeClr val="tx1"/>
            </a:solidFill>
          </a:ln>
        </p:spPr>
        <p:txBody>
          <a:bodyPr wrap="square" rtlCol="0">
            <a:spAutoFit/>
          </a:bodyPr>
          <a:lstStyle/>
          <a:p>
            <a:pPr algn="ctr"/>
            <a:endParaRPr lang="nl-NL" sz="675" b="1" dirty="0">
              <a:latin typeface="Century Gothic" panose="020B0502020202020204" pitchFamily="34" charset="0"/>
            </a:endParaRPr>
          </a:p>
          <a:p>
            <a:pPr algn="ctr"/>
            <a:endParaRPr lang="nl-NL" sz="675" b="1" dirty="0">
              <a:latin typeface="Century Gothic" panose="020B0502020202020204" pitchFamily="34" charset="0"/>
            </a:endParaRPr>
          </a:p>
          <a:p>
            <a:pPr algn="ctr"/>
            <a:r>
              <a:rPr lang="nl-NL" sz="750" b="1" dirty="0"/>
              <a:t>hergebruik</a:t>
            </a:r>
          </a:p>
          <a:p>
            <a:pPr algn="ctr"/>
            <a:endParaRPr lang="nl-NL" sz="675" b="1" dirty="0">
              <a:latin typeface="Century Gothic" panose="020B0502020202020204" pitchFamily="34" charset="0"/>
            </a:endParaRPr>
          </a:p>
          <a:p>
            <a:pPr algn="ctr"/>
            <a:endParaRPr lang="nl-NL" sz="675" b="1" dirty="0">
              <a:latin typeface="Century Gothic" panose="020B0502020202020204" pitchFamily="34" charset="0"/>
            </a:endParaRPr>
          </a:p>
        </p:txBody>
      </p:sp>
      <p:sp>
        <p:nvSpPr>
          <p:cNvPr id="19" name="Tekstvak 18">
            <a:extLst>
              <a:ext uri="{FF2B5EF4-FFF2-40B4-BE49-F238E27FC236}">
                <a16:creationId xmlns:a16="http://schemas.microsoft.com/office/drawing/2014/main" id="{B943D908-F6C2-4C72-922C-571BF586B3EA}"/>
              </a:ext>
            </a:extLst>
          </p:cNvPr>
          <p:cNvSpPr txBox="1"/>
          <p:nvPr/>
        </p:nvSpPr>
        <p:spPr>
          <a:xfrm>
            <a:off x="6784657" y="3115622"/>
            <a:ext cx="709613" cy="657872"/>
          </a:xfrm>
          <a:prstGeom prst="rect">
            <a:avLst/>
          </a:prstGeom>
          <a:solidFill>
            <a:schemeClr val="accent1">
              <a:lumMod val="20000"/>
              <a:lumOff val="80000"/>
            </a:schemeClr>
          </a:solidFill>
          <a:ln>
            <a:solidFill>
              <a:schemeClr val="tx1"/>
            </a:solidFill>
          </a:ln>
        </p:spPr>
        <p:txBody>
          <a:bodyPr wrap="square" rtlCol="0">
            <a:spAutoFit/>
          </a:bodyPr>
          <a:lstStyle/>
          <a:p>
            <a:pPr algn="ctr"/>
            <a:endParaRPr lang="nl-NL" sz="750" b="1" dirty="0"/>
          </a:p>
          <a:p>
            <a:pPr algn="ctr"/>
            <a:r>
              <a:rPr lang="nl-NL" sz="750" b="1" dirty="0"/>
              <a:t>hoogwaardig</a:t>
            </a:r>
          </a:p>
          <a:p>
            <a:pPr algn="ctr"/>
            <a:endParaRPr lang="nl-NL" sz="750" b="1" dirty="0"/>
          </a:p>
          <a:p>
            <a:pPr algn="ctr"/>
            <a:r>
              <a:rPr lang="nl-NL" sz="750" b="1" dirty="0"/>
              <a:t>recycling</a:t>
            </a:r>
          </a:p>
          <a:p>
            <a:pPr algn="ctr"/>
            <a:endParaRPr lang="nl-NL" sz="675" b="1" dirty="0">
              <a:latin typeface="Century Gothic" panose="020B0502020202020204" pitchFamily="34" charset="0"/>
            </a:endParaRPr>
          </a:p>
        </p:txBody>
      </p:sp>
      <p:sp>
        <p:nvSpPr>
          <p:cNvPr id="20" name="Tekstvak 19">
            <a:extLst>
              <a:ext uri="{FF2B5EF4-FFF2-40B4-BE49-F238E27FC236}">
                <a16:creationId xmlns:a16="http://schemas.microsoft.com/office/drawing/2014/main" id="{82C030E9-832E-4CF6-8A6C-389947ACF109}"/>
              </a:ext>
            </a:extLst>
          </p:cNvPr>
          <p:cNvSpPr txBox="1"/>
          <p:nvPr/>
        </p:nvSpPr>
        <p:spPr>
          <a:xfrm>
            <a:off x="7494269" y="3704245"/>
            <a:ext cx="709613" cy="646331"/>
          </a:xfrm>
          <a:prstGeom prst="rect">
            <a:avLst/>
          </a:prstGeom>
          <a:noFill/>
          <a:ln>
            <a:solidFill>
              <a:schemeClr val="tx1"/>
            </a:solidFill>
            <a:prstDash val="dash"/>
          </a:ln>
        </p:spPr>
        <p:txBody>
          <a:bodyPr wrap="square" rtlCol="0">
            <a:spAutoFit/>
          </a:bodyPr>
          <a:lstStyle/>
          <a:p>
            <a:pPr algn="ctr"/>
            <a:endParaRPr lang="nl-NL" sz="675" b="1" dirty="0">
              <a:latin typeface="Century Gothic" panose="020B0502020202020204" pitchFamily="34" charset="0"/>
            </a:endParaRPr>
          </a:p>
          <a:p>
            <a:pPr algn="ctr"/>
            <a:r>
              <a:rPr lang="nl-NL" sz="750" b="1" dirty="0"/>
              <a:t>energie</a:t>
            </a:r>
          </a:p>
          <a:p>
            <a:pPr algn="ctr"/>
            <a:r>
              <a:rPr lang="nl-NL" sz="750" b="1" dirty="0"/>
              <a:t>afval</a:t>
            </a:r>
          </a:p>
          <a:p>
            <a:pPr algn="ctr"/>
            <a:r>
              <a:rPr lang="nl-NL" sz="750" b="1" dirty="0"/>
              <a:t>stort</a:t>
            </a:r>
          </a:p>
          <a:p>
            <a:pPr algn="ctr"/>
            <a:endParaRPr lang="nl-NL" sz="675" b="1" dirty="0">
              <a:latin typeface="Century Gothic" panose="020B0502020202020204" pitchFamily="34" charset="0"/>
            </a:endParaRPr>
          </a:p>
        </p:txBody>
      </p:sp>
      <p:cxnSp>
        <p:nvCxnSpPr>
          <p:cNvPr id="23" name="Rechte verbindingslijn 22">
            <a:extLst>
              <a:ext uri="{FF2B5EF4-FFF2-40B4-BE49-F238E27FC236}">
                <a16:creationId xmlns:a16="http://schemas.microsoft.com/office/drawing/2014/main" id="{B4462105-30AB-4A5C-9F75-2E63DE7BEFB6}"/>
              </a:ext>
            </a:extLst>
          </p:cNvPr>
          <p:cNvCxnSpPr>
            <a:cxnSpLocks/>
          </p:cNvCxnSpPr>
          <p:nvPr/>
        </p:nvCxnSpPr>
        <p:spPr>
          <a:xfrm flipH="1">
            <a:off x="0" y="3109990"/>
            <a:ext cx="9144001"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sp>
        <p:nvSpPr>
          <p:cNvPr id="24" name="Tekstvak 23">
            <a:extLst>
              <a:ext uri="{FF2B5EF4-FFF2-40B4-BE49-F238E27FC236}">
                <a16:creationId xmlns:a16="http://schemas.microsoft.com/office/drawing/2014/main" id="{A370E195-4C68-4CFF-869F-4B47B774FBE1}"/>
              </a:ext>
            </a:extLst>
          </p:cNvPr>
          <p:cNvSpPr txBox="1"/>
          <p:nvPr/>
        </p:nvSpPr>
        <p:spPr>
          <a:xfrm>
            <a:off x="3304780" y="1939731"/>
            <a:ext cx="709613" cy="657872"/>
          </a:xfrm>
          <a:prstGeom prst="rect">
            <a:avLst/>
          </a:prstGeom>
          <a:solidFill>
            <a:schemeClr val="accent6">
              <a:lumMod val="40000"/>
              <a:lumOff val="60000"/>
            </a:schemeClr>
          </a:solidFill>
          <a:ln>
            <a:solidFill>
              <a:schemeClr val="tx1"/>
            </a:solidFill>
          </a:ln>
        </p:spPr>
        <p:txBody>
          <a:bodyPr wrap="square" rtlCol="0">
            <a:spAutoFit/>
          </a:bodyPr>
          <a:lstStyle/>
          <a:p>
            <a:pPr algn="ctr"/>
            <a:r>
              <a:rPr lang="nl-NL" sz="750" b="1" dirty="0"/>
              <a:t>ontwerp</a:t>
            </a:r>
          </a:p>
          <a:p>
            <a:pPr algn="ctr"/>
            <a:r>
              <a:rPr lang="nl-NL" sz="750" b="1" dirty="0"/>
              <a:t>functioneel</a:t>
            </a:r>
          </a:p>
          <a:p>
            <a:pPr algn="ctr"/>
            <a:r>
              <a:rPr lang="nl-NL" sz="750" b="1" dirty="0"/>
              <a:t>levensduur</a:t>
            </a:r>
          </a:p>
          <a:p>
            <a:pPr algn="ctr"/>
            <a:r>
              <a:rPr lang="nl-NL" sz="750" b="1" dirty="0"/>
              <a:t>verlengend</a:t>
            </a:r>
          </a:p>
          <a:p>
            <a:pPr algn="ctr"/>
            <a:endParaRPr lang="nl-NL" sz="675" b="1" dirty="0">
              <a:latin typeface="Century Gothic" panose="020B0502020202020204" pitchFamily="34" charset="0"/>
            </a:endParaRPr>
          </a:p>
        </p:txBody>
      </p:sp>
      <p:sp>
        <p:nvSpPr>
          <p:cNvPr id="25" name="Tekstvak 24">
            <a:extLst>
              <a:ext uri="{FF2B5EF4-FFF2-40B4-BE49-F238E27FC236}">
                <a16:creationId xmlns:a16="http://schemas.microsoft.com/office/drawing/2014/main" id="{27C8BBD7-7CE3-42DB-A6A8-0367C6EE3EA8}"/>
              </a:ext>
            </a:extLst>
          </p:cNvPr>
          <p:cNvSpPr txBox="1"/>
          <p:nvPr/>
        </p:nvSpPr>
        <p:spPr>
          <a:xfrm>
            <a:off x="2595168" y="2529598"/>
            <a:ext cx="709613" cy="657872"/>
          </a:xfrm>
          <a:prstGeom prst="rect">
            <a:avLst/>
          </a:prstGeom>
          <a:solidFill>
            <a:schemeClr val="accent6">
              <a:lumMod val="40000"/>
              <a:lumOff val="60000"/>
            </a:schemeClr>
          </a:solidFill>
          <a:ln>
            <a:solidFill>
              <a:schemeClr val="tx1"/>
            </a:solidFill>
          </a:ln>
        </p:spPr>
        <p:txBody>
          <a:bodyPr wrap="square" rtlCol="0">
            <a:spAutoFit/>
          </a:bodyPr>
          <a:lstStyle/>
          <a:p>
            <a:pPr algn="ctr"/>
            <a:r>
              <a:rPr lang="nl-NL" sz="750" b="1" dirty="0"/>
              <a:t>ontwerp</a:t>
            </a:r>
          </a:p>
          <a:p>
            <a:pPr algn="ctr"/>
            <a:r>
              <a:rPr lang="nl-NL" sz="750" b="1" dirty="0"/>
              <a:t>technisch</a:t>
            </a:r>
          </a:p>
          <a:p>
            <a:pPr algn="ctr"/>
            <a:r>
              <a:rPr lang="nl-NL" sz="750" b="1" dirty="0"/>
              <a:t>levensduur</a:t>
            </a:r>
          </a:p>
          <a:p>
            <a:pPr algn="ctr"/>
            <a:r>
              <a:rPr lang="nl-NL" sz="750" b="1" dirty="0"/>
              <a:t>verlengend</a:t>
            </a:r>
          </a:p>
          <a:p>
            <a:pPr algn="ctr"/>
            <a:endParaRPr lang="nl-NL" sz="675" b="1" dirty="0">
              <a:latin typeface="Century Gothic" panose="020B0502020202020204" pitchFamily="34" charset="0"/>
            </a:endParaRPr>
          </a:p>
        </p:txBody>
      </p:sp>
      <p:sp>
        <p:nvSpPr>
          <p:cNvPr id="28" name="Boog 27">
            <a:extLst>
              <a:ext uri="{FF2B5EF4-FFF2-40B4-BE49-F238E27FC236}">
                <a16:creationId xmlns:a16="http://schemas.microsoft.com/office/drawing/2014/main" id="{1B3D236D-9BBB-476D-971E-AAFD303F90D2}"/>
              </a:ext>
            </a:extLst>
          </p:cNvPr>
          <p:cNvSpPr/>
          <p:nvPr/>
        </p:nvSpPr>
        <p:spPr>
          <a:xfrm>
            <a:off x="5057112" y="1677160"/>
            <a:ext cx="615937" cy="519068"/>
          </a:xfrm>
          <a:prstGeom prst="arc">
            <a:avLst>
              <a:gd name="adj1" fmla="val 16199994"/>
              <a:gd name="adj2" fmla="val 0"/>
            </a:avLst>
          </a:prstGeom>
          <a:ln w="12700">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350"/>
          </a:p>
        </p:txBody>
      </p:sp>
      <p:sp>
        <p:nvSpPr>
          <p:cNvPr id="29" name="Boog 28">
            <a:extLst>
              <a:ext uri="{FF2B5EF4-FFF2-40B4-BE49-F238E27FC236}">
                <a16:creationId xmlns:a16="http://schemas.microsoft.com/office/drawing/2014/main" id="{38133CE3-52F8-4D5F-AEFC-E839250855F1}"/>
              </a:ext>
            </a:extLst>
          </p:cNvPr>
          <p:cNvSpPr/>
          <p:nvPr/>
        </p:nvSpPr>
        <p:spPr>
          <a:xfrm>
            <a:off x="5767076" y="2277861"/>
            <a:ext cx="615937" cy="519068"/>
          </a:xfrm>
          <a:prstGeom prst="arc">
            <a:avLst>
              <a:gd name="adj1" fmla="val 16199994"/>
              <a:gd name="adj2" fmla="val 0"/>
            </a:avLst>
          </a:prstGeom>
          <a:ln w="12700">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350"/>
          </a:p>
        </p:txBody>
      </p:sp>
      <p:sp>
        <p:nvSpPr>
          <p:cNvPr id="30" name="Boog 29">
            <a:extLst>
              <a:ext uri="{FF2B5EF4-FFF2-40B4-BE49-F238E27FC236}">
                <a16:creationId xmlns:a16="http://schemas.microsoft.com/office/drawing/2014/main" id="{83B396FB-8468-4B55-88A8-C507011EBBBF}"/>
              </a:ext>
            </a:extLst>
          </p:cNvPr>
          <p:cNvSpPr/>
          <p:nvPr/>
        </p:nvSpPr>
        <p:spPr>
          <a:xfrm>
            <a:off x="6479338" y="2867385"/>
            <a:ext cx="615937" cy="519068"/>
          </a:xfrm>
          <a:prstGeom prst="arc">
            <a:avLst>
              <a:gd name="adj1" fmla="val 16199994"/>
              <a:gd name="adj2" fmla="val 0"/>
            </a:avLst>
          </a:prstGeom>
          <a:ln w="12700">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350"/>
          </a:p>
        </p:txBody>
      </p:sp>
      <p:sp>
        <p:nvSpPr>
          <p:cNvPr id="31" name="Boog 30">
            <a:extLst>
              <a:ext uri="{FF2B5EF4-FFF2-40B4-BE49-F238E27FC236}">
                <a16:creationId xmlns:a16="http://schemas.microsoft.com/office/drawing/2014/main" id="{D71A7FB0-9092-4E68-92C9-26AC5E9B8A8F}"/>
              </a:ext>
            </a:extLst>
          </p:cNvPr>
          <p:cNvSpPr/>
          <p:nvPr/>
        </p:nvSpPr>
        <p:spPr>
          <a:xfrm>
            <a:off x="7189490" y="3442111"/>
            <a:ext cx="615937" cy="519068"/>
          </a:xfrm>
          <a:prstGeom prst="arc">
            <a:avLst>
              <a:gd name="adj1" fmla="val 16199994"/>
              <a:gd name="adj2" fmla="val 0"/>
            </a:avLst>
          </a:prstGeom>
          <a:ln w="12700">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350"/>
          </a:p>
        </p:txBody>
      </p:sp>
      <p:sp>
        <p:nvSpPr>
          <p:cNvPr id="35" name="Boog 34">
            <a:extLst>
              <a:ext uri="{FF2B5EF4-FFF2-40B4-BE49-F238E27FC236}">
                <a16:creationId xmlns:a16="http://schemas.microsoft.com/office/drawing/2014/main" id="{BB07FC55-7B0F-45BA-8279-A8C269391F1D}"/>
              </a:ext>
            </a:extLst>
          </p:cNvPr>
          <p:cNvSpPr/>
          <p:nvPr/>
        </p:nvSpPr>
        <p:spPr>
          <a:xfrm rot="16200000">
            <a:off x="3757035" y="1557988"/>
            <a:ext cx="519068" cy="798231"/>
          </a:xfrm>
          <a:prstGeom prst="arc">
            <a:avLst>
              <a:gd name="adj1" fmla="val 16316286"/>
              <a:gd name="adj2" fmla="val 0"/>
            </a:avLst>
          </a:prstGeom>
          <a:ln w="12700">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350"/>
          </a:p>
        </p:txBody>
      </p:sp>
      <p:sp>
        <p:nvSpPr>
          <p:cNvPr id="36" name="Boog 35">
            <a:extLst>
              <a:ext uri="{FF2B5EF4-FFF2-40B4-BE49-F238E27FC236}">
                <a16:creationId xmlns:a16="http://schemas.microsoft.com/office/drawing/2014/main" id="{66278D3D-B64F-406B-B987-9D63D615BC8C}"/>
              </a:ext>
            </a:extLst>
          </p:cNvPr>
          <p:cNvSpPr/>
          <p:nvPr/>
        </p:nvSpPr>
        <p:spPr>
          <a:xfrm rot="16200000">
            <a:off x="3048481" y="2138279"/>
            <a:ext cx="519068" cy="798231"/>
          </a:xfrm>
          <a:prstGeom prst="arc">
            <a:avLst>
              <a:gd name="adj1" fmla="val 16316286"/>
              <a:gd name="adj2" fmla="val 0"/>
            </a:avLst>
          </a:prstGeom>
          <a:ln w="12700">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350"/>
          </a:p>
        </p:txBody>
      </p:sp>
      <p:sp>
        <p:nvSpPr>
          <p:cNvPr id="37" name="Boog 36">
            <a:extLst>
              <a:ext uri="{FF2B5EF4-FFF2-40B4-BE49-F238E27FC236}">
                <a16:creationId xmlns:a16="http://schemas.microsoft.com/office/drawing/2014/main" id="{B2E8BC0F-BE7E-4984-BA68-947089F24DDC}"/>
              </a:ext>
            </a:extLst>
          </p:cNvPr>
          <p:cNvSpPr/>
          <p:nvPr/>
        </p:nvSpPr>
        <p:spPr>
          <a:xfrm rot="16200000">
            <a:off x="2340460" y="2721704"/>
            <a:ext cx="519068" cy="798231"/>
          </a:xfrm>
          <a:prstGeom prst="arc">
            <a:avLst>
              <a:gd name="adj1" fmla="val 16316286"/>
              <a:gd name="adj2" fmla="val 0"/>
            </a:avLst>
          </a:prstGeom>
          <a:ln w="12700">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350"/>
          </a:p>
        </p:txBody>
      </p:sp>
      <p:cxnSp>
        <p:nvCxnSpPr>
          <p:cNvPr id="38" name="Rechte verbindingslijn 37">
            <a:extLst>
              <a:ext uri="{FF2B5EF4-FFF2-40B4-BE49-F238E27FC236}">
                <a16:creationId xmlns:a16="http://schemas.microsoft.com/office/drawing/2014/main" id="{1757E492-C727-449A-8B8C-43DD39CF95ED}"/>
              </a:ext>
            </a:extLst>
          </p:cNvPr>
          <p:cNvCxnSpPr>
            <a:cxnSpLocks/>
          </p:cNvCxnSpPr>
          <p:nvPr/>
        </p:nvCxnSpPr>
        <p:spPr>
          <a:xfrm flipH="1">
            <a:off x="4014393" y="1942127"/>
            <a:ext cx="1392753"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cxnSp>
        <p:nvCxnSpPr>
          <p:cNvPr id="42" name="Rechte verbindingslijn met pijl 41">
            <a:extLst>
              <a:ext uri="{FF2B5EF4-FFF2-40B4-BE49-F238E27FC236}">
                <a16:creationId xmlns:a16="http://schemas.microsoft.com/office/drawing/2014/main" id="{49D5E5E7-6E6D-4038-93C9-11A0EDD901BF}"/>
              </a:ext>
            </a:extLst>
          </p:cNvPr>
          <p:cNvCxnSpPr>
            <a:cxnSpLocks/>
          </p:cNvCxnSpPr>
          <p:nvPr/>
        </p:nvCxnSpPr>
        <p:spPr>
          <a:xfrm flipH="1">
            <a:off x="5273206" y="2196228"/>
            <a:ext cx="214685"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4" name="Rechte verbindingslijn met pijl 43">
            <a:extLst>
              <a:ext uri="{FF2B5EF4-FFF2-40B4-BE49-F238E27FC236}">
                <a16:creationId xmlns:a16="http://schemas.microsoft.com/office/drawing/2014/main" id="{464952BD-FBA2-4C2B-B0A8-980F35EA79A8}"/>
              </a:ext>
            </a:extLst>
          </p:cNvPr>
          <p:cNvCxnSpPr>
            <a:cxnSpLocks/>
          </p:cNvCxnSpPr>
          <p:nvPr/>
        </p:nvCxnSpPr>
        <p:spPr>
          <a:xfrm flipH="1">
            <a:off x="5273206" y="2821310"/>
            <a:ext cx="885328"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Rechte verbindingslijn met pijl 44">
            <a:extLst>
              <a:ext uri="{FF2B5EF4-FFF2-40B4-BE49-F238E27FC236}">
                <a16:creationId xmlns:a16="http://schemas.microsoft.com/office/drawing/2014/main" id="{0B34AB21-E3F6-4CBA-9B86-5D981AC3391C}"/>
              </a:ext>
            </a:extLst>
          </p:cNvPr>
          <p:cNvCxnSpPr>
            <a:cxnSpLocks/>
            <a:stCxn id="19" idx="3"/>
          </p:cNvCxnSpPr>
          <p:nvPr/>
        </p:nvCxnSpPr>
        <p:spPr>
          <a:xfrm flipH="1" flipV="1">
            <a:off x="6659426" y="3407334"/>
            <a:ext cx="834844" cy="37224"/>
          </a:xfrm>
          <a:prstGeom prst="straightConnector1">
            <a:avLst/>
          </a:prstGeom>
          <a:ln w="1270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4" name="Rechte verbindingslijn met pijl 73">
            <a:extLst>
              <a:ext uri="{FF2B5EF4-FFF2-40B4-BE49-F238E27FC236}">
                <a16:creationId xmlns:a16="http://schemas.microsoft.com/office/drawing/2014/main" id="{68809E92-B8B2-45D6-A70C-685F14609AD7}"/>
              </a:ext>
            </a:extLst>
          </p:cNvPr>
          <p:cNvCxnSpPr/>
          <p:nvPr/>
        </p:nvCxnSpPr>
        <p:spPr>
          <a:xfrm>
            <a:off x="1885203" y="3882225"/>
            <a:ext cx="2129190" cy="0"/>
          </a:xfrm>
          <a:prstGeom prst="straightConnector1">
            <a:avLst/>
          </a:prstGeom>
          <a:ln w="38100">
            <a:solidFill>
              <a:srgbClr val="92D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5" name="Rechte verbindingslijn met pijl 74">
            <a:extLst>
              <a:ext uri="{FF2B5EF4-FFF2-40B4-BE49-F238E27FC236}">
                <a16:creationId xmlns:a16="http://schemas.microsoft.com/office/drawing/2014/main" id="{F14198C7-9F71-4EF5-BBC6-C734B6F7C083}"/>
              </a:ext>
            </a:extLst>
          </p:cNvPr>
          <p:cNvCxnSpPr>
            <a:cxnSpLocks/>
          </p:cNvCxnSpPr>
          <p:nvPr/>
        </p:nvCxnSpPr>
        <p:spPr>
          <a:xfrm>
            <a:off x="4013700" y="3882225"/>
            <a:ext cx="1326569" cy="0"/>
          </a:xfrm>
          <a:prstGeom prst="straightConnector1">
            <a:avLst/>
          </a:prstGeom>
          <a:ln w="38100">
            <a:solidFill>
              <a:schemeClr val="accent2">
                <a:lumMod val="40000"/>
                <a:lumOff val="6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7" name="Rechte verbindingslijn met pijl 76">
            <a:extLst>
              <a:ext uri="{FF2B5EF4-FFF2-40B4-BE49-F238E27FC236}">
                <a16:creationId xmlns:a16="http://schemas.microsoft.com/office/drawing/2014/main" id="{67A7B799-DDDC-4EB2-9F96-C2515CE6F945}"/>
              </a:ext>
            </a:extLst>
          </p:cNvPr>
          <p:cNvCxnSpPr/>
          <p:nvPr/>
        </p:nvCxnSpPr>
        <p:spPr>
          <a:xfrm>
            <a:off x="5318417" y="3882225"/>
            <a:ext cx="2129190" cy="0"/>
          </a:xfrm>
          <a:prstGeom prst="straightConnector1">
            <a:avLst/>
          </a:prstGeom>
          <a:ln w="38100">
            <a:solidFill>
              <a:schemeClr val="accent1">
                <a:lumMod val="40000"/>
                <a:lumOff val="6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8" name="Tekstvak 77">
            <a:extLst>
              <a:ext uri="{FF2B5EF4-FFF2-40B4-BE49-F238E27FC236}">
                <a16:creationId xmlns:a16="http://schemas.microsoft.com/office/drawing/2014/main" id="{A83A9AD9-093F-41FE-9321-334EA89F7DA9}"/>
              </a:ext>
            </a:extLst>
          </p:cNvPr>
          <p:cNvSpPr txBox="1"/>
          <p:nvPr/>
        </p:nvSpPr>
        <p:spPr>
          <a:xfrm>
            <a:off x="2570496" y="3701110"/>
            <a:ext cx="704039" cy="403957"/>
          </a:xfrm>
          <a:prstGeom prst="rect">
            <a:avLst/>
          </a:prstGeom>
          <a:noFill/>
        </p:spPr>
        <p:txBody>
          <a:bodyPr wrap="none" rtlCol="0">
            <a:spAutoFit/>
          </a:bodyPr>
          <a:lstStyle/>
          <a:p>
            <a:r>
              <a:rPr lang="nl-NL" sz="675" b="1" dirty="0" err="1"/>
              <a:t>waardecreatie</a:t>
            </a:r>
            <a:endParaRPr lang="nl-NL" sz="675" b="1" dirty="0"/>
          </a:p>
          <a:p>
            <a:endParaRPr lang="nl-NL" sz="675" b="1" dirty="0"/>
          </a:p>
          <a:p>
            <a:r>
              <a:rPr lang="nl-NL" sz="675" b="1" dirty="0"/>
              <a:t>ontwikkelfase</a:t>
            </a:r>
          </a:p>
        </p:txBody>
      </p:sp>
      <p:sp>
        <p:nvSpPr>
          <p:cNvPr id="80" name="Tekstvak 79">
            <a:extLst>
              <a:ext uri="{FF2B5EF4-FFF2-40B4-BE49-F238E27FC236}">
                <a16:creationId xmlns:a16="http://schemas.microsoft.com/office/drawing/2014/main" id="{D3FB87DC-CC18-427C-8307-76AB403637CB}"/>
              </a:ext>
            </a:extLst>
          </p:cNvPr>
          <p:cNvSpPr txBox="1"/>
          <p:nvPr/>
        </p:nvSpPr>
        <p:spPr>
          <a:xfrm>
            <a:off x="5862286" y="3709101"/>
            <a:ext cx="731290" cy="403957"/>
          </a:xfrm>
          <a:prstGeom prst="rect">
            <a:avLst/>
          </a:prstGeom>
          <a:noFill/>
        </p:spPr>
        <p:txBody>
          <a:bodyPr wrap="none" rtlCol="0">
            <a:spAutoFit/>
          </a:bodyPr>
          <a:lstStyle/>
          <a:p>
            <a:r>
              <a:rPr lang="nl-NL" sz="675" b="1" dirty="0" err="1"/>
              <a:t>waardebehoud</a:t>
            </a:r>
            <a:endParaRPr lang="nl-NL" sz="675" b="1" dirty="0"/>
          </a:p>
          <a:p>
            <a:endParaRPr lang="nl-NL" sz="675" b="1" dirty="0"/>
          </a:p>
          <a:p>
            <a:r>
              <a:rPr lang="nl-NL" sz="675" b="1" dirty="0"/>
              <a:t>hergebruikfase</a:t>
            </a:r>
          </a:p>
        </p:txBody>
      </p:sp>
      <p:sp>
        <p:nvSpPr>
          <p:cNvPr id="81" name="Tekstvak 80">
            <a:extLst>
              <a:ext uri="{FF2B5EF4-FFF2-40B4-BE49-F238E27FC236}">
                <a16:creationId xmlns:a16="http://schemas.microsoft.com/office/drawing/2014/main" id="{6DE3CEF2-5F8A-4119-91CF-B19EA83E17E1}"/>
              </a:ext>
            </a:extLst>
          </p:cNvPr>
          <p:cNvSpPr txBox="1"/>
          <p:nvPr/>
        </p:nvSpPr>
        <p:spPr>
          <a:xfrm>
            <a:off x="7821669" y="3548615"/>
            <a:ext cx="883575" cy="196208"/>
          </a:xfrm>
          <a:prstGeom prst="rect">
            <a:avLst/>
          </a:prstGeom>
          <a:noFill/>
        </p:spPr>
        <p:txBody>
          <a:bodyPr wrap="none" rtlCol="0">
            <a:spAutoFit/>
          </a:bodyPr>
          <a:lstStyle/>
          <a:p>
            <a:r>
              <a:rPr lang="nl-NL" sz="675" b="1" dirty="0" err="1"/>
              <a:t>waardevernietiging</a:t>
            </a:r>
            <a:endParaRPr lang="nl-NL" sz="675" b="1" dirty="0"/>
          </a:p>
        </p:txBody>
      </p:sp>
      <p:sp>
        <p:nvSpPr>
          <p:cNvPr id="82" name="Tekstvak 81">
            <a:extLst>
              <a:ext uri="{FF2B5EF4-FFF2-40B4-BE49-F238E27FC236}">
                <a16:creationId xmlns:a16="http://schemas.microsoft.com/office/drawing/2014/main" id="{0B76E1B0-5C8C-42C2-889F-3E3E97687CB7}"/>
              </a:ext>
            </a:extLst>
          </p:cNvPr>
          <p:cNvSpPr txBox="1"/>
          <p:nvPr/>
        </p:nvSpPr>
        <p:spPr>
          <a:xfrm>
            <a:off x="7079895" y="2872943"/>
            <a:ext cx="1066318" cy="196208"/>
          </a:xfrm>
          <a:prstGeom prst="rect">
            <a:avLst/>
          </a:prstGeom>
          <a:noFill/>
        </p:spPr>
        <p:txBody>
          <a:bodyPr wrap="none" rtlCol="0">
            <a:spAutoFit/>
          </a:bodyPr>
          <a:lstStyle/>
          <a:p>
            <a:r>
              <a:rPr lang="nl-NL" sz="675" b="1" dirty="0">
                <a:latin typeface="Century Gothic" panose="020B0502020202020204" pitchFamily="34" charset="0"/>
              </a:rPr>
              <a:t>waardevermindering</a:t>
            </a:r>
          </a:p>
        </p:txBody>
      </p:sp>
      <p:sp>
        <p:nvSpPr>
          <p:cNvPr id="79" name="Tekstvak 78">
            <a:extLst>
              <a:ext uri="{FF2B5EF4-FFF2-40B4-BE49-F238E27FC236}">
                <a16:creationId xmlns:a16="http://schemas.microsoft.com/office/drawing/2014/main" id="{43675EF8-0012-4EA4-96EC-894F9CAB4468}"/>
              </a:ext>
            </a:extLst>
          </p:cNvPr>
          <p:cNvSpPr txBox="1"/>
          <p:nvPr/>
        </p:nvSpPr>
        <p:spPr>
          <a:xfrm>
            <a:off x="4477774" y="3696698"/>
            <a:ext cx="713657" cy="403957"/>
          </a:xfrm>
          <a:prstGeom prst="rect">
            <a:avLst/>
          </a:prstGeom>
          <a:noFill/>
        </p:spPr>
        <p:txBody>
          <a:bodyPr wrap="none" rtlCol="0">
            <a:spAutoFit/>
          </a:bodyPr>
          <a:lstStyle/>
          <a:p>
            <a:r>
              <a:rPr lang="nl-NL" sz="675" b="1" dirty="0"/>
              <a:t>preventie</a:t>
            </a:r>
          </a:p>
          <a:p>
            <a:endParaRPr lang="nl-NL" sz="675" b="1" dirty="0"/>
          </a:p>
          <a:p>
            <a:r>
              <a:rPr lang="nl-NL" sz="675" b="1" dirty="0"/>
              <a:t>gebruikersfase</a:t>
            </a:r>
          </a:p>
        </p:txBody>
      </p:sp>
      <p:sp>
        <p:nvSpPr>
          <p:cNvPr id="98" name="Tekstvak 97">
            <a:extLst>
              <a:ext uri="{FF2B5EF4-FFF2-40B4-BE49-F238E27FC236}">
                <a16:creationId xmlns:a16="http://schemas.microsoft.com/office/drawing/2014/main" id="{ABABC262-6F62-4D1D-A1E2-910D8382AD03}"/>
              </a:ext>
            </a:extLst>
          </p:cNvPr>
          <p:cNvSpPr txBox="1"/>
          <p:nvPr/>
        </p:nvSpPr>
        <p:spPr>
          <a:xfrm>
            <a:off x="5407146" y="1280548"/>
            <a:ext cx="579005" cy="300082"/>
          </a:xfrm>
          <a:prstGeom prst="rect">
            <a:avLst/>
          </a:prstGeom>
          <a:noFill/>
        </p:spPr>
        <p:txBody>
          <a:bodyPr wrap="none" rtlCol="0">
            <a:spAutoFit/>
          </a:bodyPr>
          <a:lstStyle/>
          <a:p>
            <a:r>
              <a:rPr lang="nl-NL" sz="675" b="1" dirty="0"/>
              <a:t>R0: </a:t>
            </a:r>
            <a:r>
              <a:rPr lang="nl-NL" sz="675" b="1" dirty="0" err="1"/>
              <a:t>refuse</a:t>
            </a:r>
            <a:endParaRPr lang="nl-NL" sz="675" b="1" dirty="0"/>
          </a:p>
          <a:p>
            <a:r>
              <a:rPr lang="nl-NL" sz="675" b="1" dirty="0"/>
              <a:t>R1: </a:t>
            </a:r>
            <a:r>
              <a:rPr lang="nl-NL" sz="675" b="1" dirty="0" err="1"/>
              <a:t>rethink</a:t>
            </a:r>
            <a:endParaRPr lang="nl-NL" sz="675" b="1" dirty="0"/>
          </a:p>
        </p:txBody>
      </p:sp>
      <p:sp>
        <p:nvSpPr>
          <p:cNvPr id="99" name="Tekstvak 98">
            <a:extLst>
              <a:ext uri="{FF2B5EF4-FFF2-40B4-BE49-F238E27FC236}">
                <a16:creationId xmlns:a16="http://schemas.microsoft.com/office/drawing/2014/main" id="{681C01FC-B2EC-4A55-BEB3-AFB52CED745E}"/>
              </a:ext>
            </a:extLst>
          </p:cNvPr>
          <p:cNvSpPr txBox="1"/>
          <p:nvPr/>
        </p:nvSpPr>
        <p:spPr>
          <a:xfrm>
            <a:off x="5340269" y="2925142"/>
            <a:ext cx="566181" cy="196208"/>
          </a:xfrm>
          <a:prstGeom prst="rect">
            <a:avLst/>
          </a:prstGeom>
          <a:noFill/>
        </p:spPr>
        <p:txBody>
          <a:bodyPr wrap="none" rtlCol="0">
            <a:spAutoFit/>
          </a:bodyPr>
          <a:lstStyle/>
          <a:p>
            <a:r>
              <a:rPr lang="nl-NL" sz="675" b="1" dirty="0"/>
              <a:t>R2: </a:t>
            </a:r>
            <a:r>
              <a:rPr lang="nl-NL" sz="675" b="1" dirty="0" err="1"/>
              <a:t>reduce</a:t>
            </a:r>
            <a:endParaRPr lang="nl-NL" sz="675" b="1" dirty="0"/>
          </a:p>
        </p:txBody>
      </p:sp>
      <p:sp>
        <p:nvSpPr>
          <p:cNvPr id="100" name="Tekstvak 99">
            <a:extLst>
              <a:ext uri="{FF2B5EF4-FFF2-40B4-BE49-F238E27FC236}">
                <a16:creationId xmlns:a16="http://schemas.microsoft.com/office/drawing/2014/main" id="{E77343BD-F514-42C3-B92F-6BB6D921A4B8}"/>
              </a:ext>
            </a:extLst>
          </p:cNvPr>
          <p:cNvSpPr txBox="1"/>
          <p:nvPr/>
        </p:nvSpPr>
        <p:spPr>
          <a:xfrm>
            <a:off x="6798799" y="2257528"/>
            <a:ext cx="857927" cy="611706"/>
          </a:xfrm>
          <a:prstGeom prst="rect">
            <a:avLst/>
          </a:prstGeom>
          <a:noFill/>
        </p:spPr>
        <p:txBody>
          <a:bodyPr wrap="none" rtlCol="0">
            <a:spAutoFit/>
          </a:bodyPr>
          <a:lstStyle/>
          <a:p>
            <a:r>
              <a:rPr lang="nl-NL" sz="675" b="1" dirty="0"/>
              <a:t>R3: re-</a:t>
            </a:r>
            <a:r>
              <a:rPr lang="nl-NL" sz="675" b="1" dirty="0" err="1"/>
              <a:t>use</a:t>
            </a:r>
            <a:endParaRPr lang="nl-NL" sz="675" b="1" dirty="0"/>
          </a:p>
          <a:p>
            <a:r>
              <a:rPr lang="nl-NL" sz="675" b="1" dirty="0"/>
              <a:t>R4: </a:t>
            </a:r>
            <a:r>
              <a:rPr lang="nl-NL" sz="675" b="1" dirty="0" err="1"/>
              <a:t>repair</a:t>
            </a:r>
            <a:endParaRPr lang="nl-NL" sz="675" b="1" dirty="0"/>
          </a:p>
          <a:p>
            <a:r>
              <a:rPr lang="nl-NL" sz="675" b="1" dirty="0"/>
              <a:t>R5: </a:t>
            </a:r>
            <a:r>
              <a:rPr lang="nl-NL" sz="675" b="1" dirty="0" err="1"/>
              <a:t>refurbish</a:t>
            </a:r>
            <a:endParaRPr lang="nl-NL" sz="675" b="1" dirty="0"/>
          </a:p>
          <a:p>
            <a:r>
              <a:rPr lang="nl-NL" sz="675" b="1" dirty="0"/>
              <a:t>R6: </a:t>
            </a:r>
            <a:r>
              <a:rPr lang="nl-NL" sz="675" b="1" dirty="0" err="1"/>
              <a:t>remanufacture</a:t>
            </a:r>
            <a:endParaRPr lang="nl-NL" sz="675" b="1" dirty="0"/>
          </a:p>
          <a:p>
            <a:r>
              <a:rPr lang="nl-NL" sz="675" b="1" dirty="0"/>
              <a:t>R7: </a:t>
            </a:r>
            <a:r>
              <a:rPr lang="nl-NL" sz="675" b="1" dirty="0" err="1"/>
              <a:t>repurpose</a:t>
            </a:r>
            <a:endParaRPr lang="nl-NL" sz="675" b="1" dirty="0"/>
          </a:p>
        </p:txBody>
      </p:sp>
      <p:sp>
        <p:nvSpPr>
          <p:cNvPr id="101" name="Tekstvak 100">
            <a:extLst>
              <a:ext uri="{FF2B5EF4-FFF2-40B4-BE49-F238E27FC236}">
                <a16:creationId xmlns:a16="http://schemas.microsoft.com/office/drawing/2014/main" id="{B6D8EEA5-CBB3-4AF9-A86A-1AD7025A0788}"/>
              </a:ext>
            </a:extLst>
          </p:cNvPr>
          <p:cNvSpPr txBox="1"/>
          <p:nvPr/>
        </p:nvSpPr>
        <p:spPr>
          <a:xfrm>
            <a:off x="6146769" y="3336023"/>
            <a:ext cx="572593" cy="196208"/>
          </a:xfrm>
          <a:prstGeom prst="rect">
            <a:avLst/>
          </a:prstGeom>
          <a:noFill/>
        </p:spPr>
        <p:txBody>
          <a:bodyPr wrap="none" rtlCol="0">
            <a:spAutoFit/>
          </a:bodyPr>
          <a:lstStyle/>
          <a:p>
            <a:r>
              <a:rPr lang="nl-NL" sz="675" b="1" dirty="0"/>
              <a:t>R8: recycle</a:t>
            </a:r>
          </a:p>
        </p:txBody>
      </p:sp>
      <p:sp>
        <p:nvSpPr>
          <p:cNvPr id="102" name="Tekstvak 101">
            <a:extLst>
              <a:ext uri="{FF2B5EF4-FFF2-40B4-BE49-F238E27FC236}">
                <a16:creationId xmlns:a16="http://schemas.microsoft.com/office/drawing/2014/main" id="{CCFA1F81-691B-496E-93FD-80A2CD528656}"/>
              </a:ext>
            </a:extLst>
          </p:cNvPr>
          <p:cNvSpPr txBox="1"/>
          <p:nvPr/>
        </p:nvSpPr>
        <p:spPr>
          <a:xfrm>
            <a:off x="6943477" y="3999250"/>
            <a:ext cx="591829" cy="196208"/>
          </a:xfrm>
          <a:prstGeom prst="rect">
            <a:avLst/>
          </a:prstGeom>
          <a:noFill/>
        </p:spPr>
        <p:txBody>
          <a:bodyPr wrap="none" rtlCol="0">
            <a:spAutoFit/>
          </a:bodyPr>
          <a:lstStyle/>
          <a:p>
            <a:r>
              <a:rPr lang="nl-NL" sz="675" b="1" dirty="0"/>
              <a:t>R9: </a:t>
            </a:r>
            <a:r>
              <a:rPr lang="nl-NL" sz="675" b="1" dirty="0" err="1"/>
              <a:t>recover</a:t>
            </a:r>
            <a:endParaRPr lang="nl-NL" sz="675" b="1" dirty="0"/>
          </a:p>
        </p:txBody>
      </p:sp>
      <p:pic>
        <p:nvPicPr>
          <p:cNvPr id="86" name="Afbeelding 85">
            <a:extLst>
              <a:ext uri="{FF2B5EF4-FFF2-40B4-BE49-F238E27FC236}">
                <a16:creationId xmlns:a16="http://schemas.microsoft.com/office/drawing/2014/main" id="{57BD9568-EDD4-4480-AFAE-BF3DED232639}"/>
              </a:ext>
            </a:extLst>
          </p:cNvPr>
          <p:cNvPicPr>
            <a:picLocks noChangeAspect="1"/>
          </p:cNvPicPr>
          <p:nvPr/>
        </p:nvPicPr>
        <p:blipFill rotWithShape="1">
          <a:blip r:embed="rId3">
            <a:extLst>
              <a:ext uri="{28A0092B-C50C-407E-A947-70E740481C1C}">
                <a14:useLocalDpi xmlns:a14="http://schemas.microsoft.com/office/drawing/2010/main" val="0"/>
              </a:ext>
            </a:extLst>
          </a:blip>
          <a:srcRect t="21515" b="19237"/>
          <a:stretch/>
        </p:blipFill>
        <p:spPr>
          <a:xfrm>
            <a:off x="4453747" y="1369941"/>
            <a:ext cx="829977" cy="491744"/>
          </a:xfrm>
          <a:prstGeom prst="rect">
            <a:avLst/>
          </a:prstGeom>
        </p:spPr>
      </p:pic>
      <p:pic>
        <p:nvPicPr>
          <p:cNvPr id="33" name="Afbeelding 32" descr="Afbeelding met silhouet&#10;&#10;Automatisch gegenereerde beschrijving">
            <a:extLst>
              <a:ext uri="{FF2B5EF4-FFF2-40B4-BE49-F238E27FC236}">
                <a16:creationId xmlns:a16="http://schemas.microsoft.com/office/drawing/2014/main" id="{4853228F-E3D7-4E8D-BA78-E48F072E2812}"/>
              </a:ext>
            </a:extLst>
          </p:cNvPr>
          <p:cNvPicPr>
            <a:picLocks noChangeAspect="1"/>
          </p:cNvPicPr>
          <p:nvPr/>
        </p:nvPicPr>
        <p:blipFill rotWithShape="1">
          <a:blip r:embed="rId4">
            <a:extLst>
              <a:ext uri="{28A0092B-C50C-407E-A947-70E740481C1C}">
                <a14:useLocalDpi xmlns:a14="http://schemas.microsoft.com/office/drawing/2010/main" val="0"/>
              </a:ext>
            </a:extLst>
          </a:blip>
          <a:srcRect t="15975" b="15556"/>
          <a:stretch/>
        </p:blipFill>
        <p:spPr>
          <a:xfrm>
            <a:off x="4088242" y="107112"/>
            <a:ext cx="1140353" cy="780792"/>
          </a:xfrm>
          <a:prstGeom prst="rect">
            <a:avLst/>
          </a:prstGeom>
        </p:spPr>
      </p:pic>
      <p:pic>
        <p:nvPicPr>
          <p:cNvPr id="12" name="Afbeelding 11">
            <a:extLst>
              <a:ext uri="{FF2B5EF4-FFF2-40B4-BE49-F238E27FC236}">
                <a16:creationId xmlns:a16="http://schemas.microsoft.com/office/drawing/2014/main" id="{F68023AD-BADF-4A20-ABA8-86F38A6E37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5817" y="3193348"/>
            <a:ext cx="429354" cy="433170"/>
          </a:xfrm>
          <a:prstGeom prst="rect">
            <a:avLst/>
          </a:prstGeom>
        </p:spPr>
      </p:pic>
      <p:sp>
        <p:nvSpPr>
          <p:cNvPr id="69" name="Tekstvak 68">
            <a:extLst>
              <a:ext uri="{FF2B5EF4-FFF2-40B4-BE49-F238E27FC236}">
                <a16:creationId xmlns:a16="http://schemas.microsoft.com/office/drawing/2014/main" id="{C57F7E37-B78D-41AB-8F49-496D80861458}"/>
              </a:ext>
            </a:extLst>
          </p:cNvPr>
          <p:cNvSpPr txBox="1"/>
          <p:nvPr/>
        </p:nvSpPr>
        <p:spPr>
          <a:xfrm>
            <a:off x="0" y="2905032"/>
            <a:ext cx="1384994" cy="207749"/>
          </a:xfrm>
          <a:prstGeom prst="rect">
            <a:avLst/>
          </a:prstGeom>
          <a:solidFill>
            <a:srgbClr val="009662"/>
          </a:solidFill>
        </p:spPr>
        <p:txBody>
          <a:bodyPr wrap="square" rtlCol="0">
            <a:spAutoFit/>
          </a:bodyPr>
          <a:lstStyle/>
          <a:p>
            <a:pPr algn="ctr"/>
            <a:r>
              <a:rPr lang="nl-NL" sz="750" b="1" dirty="0">
                <a:solidFill>
                  <a:schemeClr val="bg1"/>
                </a:solidFill>
              </a:rPr>
              <a:t>FOCUS OP ONTWERP</a:t>
            </a:r>
          </a:p>
        </p:txBody>
      </p:sp>
      <p:sp>
        <p:nvSpPr>
          <p:cNvPr id="71" name="Tekstvak 70">
            <a:extLst>
              <a:ext uri="{FF2B5EF4-FFF2-40B4-BE49-F238E27FC236}">
                <a16:creationId xmlns:a16="http://schemas.microsoft.com/office/drawing/2014/main" id="{92B7DD9E-04EA-459C-9731-40CC28AA8592}"/>
              </a:ext>
            </a:extLst>
          </p:cNvPr>
          <p:cNvSpPr txBox="1"/>
          <p:nvPr/>
        </p:nvSpPr>
        <p:spPr>
          <a:xfrm>
            <a:off x="0" y="3125802"/>
            <a:ext cx="1384994" cy="207749"/>
          </a:xfrm>
          <a:prstGeom prst="rect">
            <a:avLst/>
          </a:prstGeom>
          <a:solidFill>
            <a:srgbClr val="009662"/>
          </a:solidFill>
        </p:spPr>
        <p:txBody>
          <a:bodyPr wrap="square" rtlCol="0">
            <a:spAutoFit/>
          </a:bodyPr>
          <a:lstStyle/>
          <a:p>
            <a:pPr algn="ctr"/>
            <a:r>
              <a:rPr lang="nl-NL" sz="750" b="1" dirty="0">
                <a:solidFill>
                  <a:schemeClr val="bg1"/>
                </a:solidFill>
              </a:rPr>
              <a:t>FOCUS OP MATERIAAL</a:t>
            </a:r>
          </a:p>
        </p:txBody>
      </p:sp>
      <p:pic>
        <p:nvPicPr>
          <p:cNvPr id="6" name="Afbeelding 5" descr="Afbeelding met pentekening&#10;&#10;Automatisch gegenereerde beschrijving">
            <a:extLst>
              <a:ext uri="{FF2B5EF4-FFF2-40B4-BE49-F238E27FC236}">
                <a16:creationId xmlns:a16="http://schemas.microsoft.com/office/drawing/2014/main" id="{39A753BB-837B-49C7-B542-15A5960C7E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44973" y="2580051"/>
            <a:ext cx="838751" cy="449175"/>
          </a:xfrm>
          <a:prstGeom prst="rect">
            <a:avLst/>
          </a:prstGeom>
        </p:spPr>
      </p:pic>
      <p:sp>
        <p:nvSpPr>
          <p:cNvPr id="83" name="Tekstvak 82">
            <a:extLst>
              <a:ext uri="{FF2B5EF4-FFF2-40B4-BE49-F238E27FC236}">
                <a16:creationId xmlns:a16="http://schemas.microsoft.com/office/drawing/2014/main" id="{136C95F2-463F-4A17-9F70-9E786EEA1D25}"/>
              </a:ext>
            </a:extLst>
          </p:cNvPr>
          <p:cNvSpPr txBox="1"/>
          <p:nvPr/>
        </p:nvSpPr>
        <p:spPr>
          <a:xfrm>
            <a:off x="1535316" y="2701697"/>
            <a:ext cx="876688" cy="300082"/>
          </a:xfrm>
          <a:prstGeom prst="rect">
            <a:avLst/>
          </a:prstGeom>
          <a:noFill/>
        </p:spPr>
        <p:txBody>
          <a:bodyPr wrap="square" rtlCol="0">
            <a:spAutoFit/>
          </a:bodyPr>
          <a:lstStyle/>
          <a:p>
            <a:r>
              <a:rPr lang="nl-NL" sz="675" b="1" dirty="0">
                <a:latin typeface="Century Gothic" panose="020B0502020202020204" pitchFamily="34" charset="0"/>
              </a:rPr>
              <a:t>waarde</a:t>
            </a:r>
            <a:r>
              <a:rPr lang="nl-NL" sz="675" b="1" dirty="0"/>
              <a:t> toevoeging</a:t>
            </a:r>
          </a:p>
        </p:txBody>
      </p:sp>
    </p:spTree>
    <p:extLst>
      <p:ext uri="{BB962C8B-B14F-4D97-AF65-F5344CB8AC3E}">
        <p14:creationId xmlns:p14="http://schemas.microsoft.com/office/powerpoint/2010/main" val="2101420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5 gbf windmolenfundatie">
            <a:extLst>
              <a:ext uri="{FF2B5EF4-FFF2-40B4-BE49-F238E27FC236}">
                <a16:creationId xmlns:a16="http://schemas.microsoft.com/office/drawing/2014/main" id="{6B2ECE0B-D984-44C0-AEAE-72727632421E}"/>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0" y="-735707"/>
            <a:ext cx="9144000" cy="6093179"/>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dianummer 1">
            <a:extLst>
              <a:ext uri="{FF2B5EF4-FFF2-40B4-BE49-F238E27FC236}">
                <a16:creationId xmlns:a16="http://schemas.microsoft.com/office/drawing/2014/main" id="{98639CDC-B5F4-466F-85D6-547B5A78C6F8}"/>
              </a:ext>
            </a:extLst>
          </p:cNvPr>
          <p:cNvSpPr>
            <a:spLocks noGrp="1"/>
          </p:cNvSpPr>
          <p:nvPr>
            <p:ph type="sldNum" sz="quarter" idx="12"/>
          </p:nvPr>
        </p:nvSpPr>
        <p:spPr/>
        <p:txBody>
          <a:bodyPr/>
          <a:lstStyle/>
          <a:p>
            <a:fld id="{F8E70014-3E8E-497E-82E0-3F2B515CA47D}" type="slidenum">
              <a:rPr lang="nl-NL" smtClean="0"/>
              <a:t>7</a:t>
            </a:fld>
            <a:endParaRPr lang="nl-NL"/>
          </a:p>
        </p:txBody>
      </p:sp>
      <p:sp>
        <p:nvSpPr>
          <p:cNvPr id="4" name="Titel 1">
            <a:extLst>
              <a:ext uri="{FF2B5EF4-FFF2-40B4-BE49-F238E27FC236}">
                <a16:creationId xmlns:a16="http://schemas.microsoft.com/office/drawing/2014/main" id="{C688173B-DE93-4850-8400-CF735BD96A7F}"/>
              </a:ext>
            </a:extLst>
          </p:cNvPr>
          <p:cNvSpPr txBox="1">
            <a:spLocks/>
          </p:cNvSpPr>
          <p:nvPr/>
        </p:nvSpPr>
        <p:spPr>
          <a:xfrm>
            <a:off x="401507" y="442349"/>
            <a:ext cx="7886700" cy="9941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300" b="1" dirty="0" err="1">
                <a:solidFill>
                  <a:schemeClr val="tx1">
                    <a:lumMod val="75000"/>
                    <a:lumOff val="25000"/>
                  </a:schemeClr>
                </a:solidFill>
              </a:rPr>
              <a:t>Roadmap</a:t>
            </a:r>
            <a:r>
              <a:rPr lang="nl-NL" sz="3300" b="1" dirty="0">
                <a:solidFill>
                  <a:schemeClr val="tx1">
                    <a:lumMod val="75000"/>
                    <a:lumOff val="25000"/>
                  </a:schemeClr>
                </a:solidFill>
              </a:rPr>
              <a:t> CO</a:t>
            </a:r>
            <a:r>
              <a:rPr lang="nl-NL" sz="3300" b="1" baseline="-25000" dirty="0">
                <a:solidFill>
                  <a:schemeClr val="tx1">
                    <a:lumMod val="75000"/>
                    <a:lumOff val="25000"/>
                  </a:schemeClr>
                </a:solidFill>
              </a:rPr>
              <a:t>2</a:t>
            </a:r>
            <a:r>
              <a:rPr lang="nl-NL" sz="3300" b="1" dirty="0">
                <a:solidFill>
                  <a:schemeClr val="tx1">
                    <a:lumMod val="75000"/>
                    <a:lumOff val="25000"/>
                  </a:schemeClr>
                </a:solidFill>
              </a:rPr>
              <a:t>-reductie</a:t>
            </a:r>
          </a:p>
        </p:txBody>
      </p:sp>
      <p:sp>
        <p:nvSpPr>
          <p:cNvPr id="3" name="Tekstvak 2">
            <a:extLst>
              <a:ext uri="{FF2B5EF4-FFF2-40B4-BE49-F238E27FC236}">
                <a16:creationId xmlns:a16="http://schemas.microsoft.com/office/drawing/2014/main" id="{A9326D4F-6055-436D-BD38-90E0CD635786}"/>
              </a:ext>
            </a:extLst>
          </p:cNvPr>
          <p:cNvSpPr txBox="1"/>
          <p:nvPr/>
        </p:nvSpPr>
        <p:spPr>
          <a:xfrm>
            <a:off x="443527" y="3840778"/>
            <a:ext cx="8551049" cy="1200329"/>
          </a:xfrm>
          <a:prstGeom prst="rect">
            <a:avLst/>
          </a:prstGeom>
          <a:noFill/>
        </p:spPr>
        <p:txBody>
          <a:bodyPr wrap="square" rtlCol="0">
            <a:spAutoFit/>
          </a:bodyPr>
          <a:lstStyle/>
          <a:p>
            <a:r>
              <a:rPr lang="nl-NL" sz="2400" b="1" dirty="0">
                <a:solidFill>
                  <a:schemeClr val="bg1"/>
                </a:solidFill>
              </a:rPr>
              <a:t>Een verder dalende CO</a:t>
            </a:r>
            <a:r>
              <a:rPr lang="nl-NL" sz="2400" b="1" baseline="-25000" dirty="0">
                <a:solidFill>
                  <a:schemeClr val="bg1"/>
                </a:solidFill>
              </a:rPr>
              <a:t>2</a:t>
            </a:r>
            <a:r>
              <a:rPr lang="nl-NL" sz="2400" b="1" dirty="0">
                <a:solidFill>
                  <a:schemeClr val="bg1"/>
                </a:solidFill>
              </a:rPr>
              <a:t>-uitstoot met als ondergrens 30% CO</a:t>
            </a:r>
            <a:r>
              <a:rPr lang="nl-NL" sz="2400" b="1" baseline="-25000" dirty="0">
                <a:solidFill>
                  <a:schemeClr val="bg1"/>
                </a:solidFill>
              </a:rPr>
              <a:t>2</a:t>
            </a:r>
            <a:r>
              <a:rPr lang="nl-NL" sz="2400" b="1" dirty="0">
                <a:solidFill>
                  <a:schemeClr val="bg1"/>
                </a:solidFill>
              </a:rPr>
              <a:t>-reductie in 2030 ten opzichte van 1990, en een intentie tot 49% reductie in de keten. </a:t>
            </a:r>
          </a:p>
        </p:txBody>
      </p:sp>
    </p:spTree>
    <p:extLst>
      <p:ext uri="{BB962C8B-B14F-4D97-AF65-F5344CB8AC3E}">
        <p14:creationId xmlns:p14="http://schemas.microsoft.com/office/powerpoint/2010/main" val="2896483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B29AC388-57A7-4A98-8D1C-0C6191AF20BC}"/>
              </a:ext>
            </a:extLst>
          </p:cNvPr>
          <p:cNvSpPr>
            <a:spLocks noGrp="1"/>
          </p:cNvSpPr>
          <p:nvPr>
            <p:ph type="sldNum" sz="quarter" idx="12"/>
          </p:nvPr>
        </p:nvSpPr>
        <p:spPr/>
        <p:txBody>
          <a:bodyPr/>
          <a:lstStyle/>
          <a:p>
            <a:fld id="{F8E70014-3E8E-497E-82E0-3F2B515CA47D}" type="slidenum">
              <a:rPr lang="nl-NL" smtClean="0"/>
              <a:t>8</a:t>
            </a:fld>
            <a:endParaRPr lang="nl-NL"/>
          </a:p>
        </p:txBody>
      </p:sp>
      <p:pic>
        <p:nvPicPr>
          <p:cNvPr id="4" name="Afbeelding 3">
            <a:extLst>
              <a:ext uri="{FF2B5EF4-FFF2-40B4-BE49-F238E27FC236}">
                <a16:creationId xmlns:a16="http://schemas.microsoft.com/office/drawing/2014/main" id="{974E7CCF-D0BF-446B-ACE7-659842754198}"/>
              </a:ext>
            </a:extLst>
          </p:cNvPr>
          <p:cNvPicPr>
            <a:picLocks noChangeAspect="1"/>
          </p:cNvPicPr>
          <p:nvPr/>
        </p:nvPicPr>
        <p:blipFill>
          <a:blip r:embed="rId3">
            <a:alphaModFix amt="51000"/>
            <a:extLst>
              <a:ext uri="{28A0092B-C50C-407E-A947-70E740481C1C}">
                <a14:useLocalDpi xmlns:a14="http://schemas.microsoft.com/office/drawing/2010/main" val="0"/>
              </a:ext>
            </a:extLst>
          </a:blip>
          <a:stretch>
            <a:fillRect/>
          </a:stretch>
        </p:blipFill>
        <p:spPr>
          <a:xfrm>
            <a:off x="0" y="-758754"/>
            <a:ext cx="9144000" cy="6085229"/>
          </a:xfrm>
          <a:prstGeom prst="rect">
            <a:avLst/>
          </a:prstGeom>
        </p:spPr>
      </p:pic>
      <p:sp>
        <p:nvSpPr>
          <p:cNvPr id="5" name="Tekstvak 4">
            <a:extLst>
              <a:ext uri="{FF2B5EF4-FFF2-40B4-BE49-F238E27FC236}">
                <a16:creationId xmlns:a16="http://schemas.microsoft.com/office/drawing/2014/main" id="{4AF98F3B-1DFD-45AD-A32E-2EAD467B3B4B}"/>
              </a:ext>
            </a:extLst>
          </p:cNvPr>
          <p:cNvSpPr txBox="1"/>
          <p:nvPr/>
        </p:nvSpPr>
        <p:spPr>
          <a:xfrm>
            <a:off x="405019" y="401659"/>
            <a:ext cx="4258597" cy="1006429"/>
          </a:xfrm>
          <a:prstGeom prst="rect">
            <a:avLst/>
          </a:prstGeom>
          <a:noFill/>
        </p:spPr>
        <p:txBody>
          <a:bodyPr wrap="square" rtlCol="0">
            <a:spAutoFit/>
          </a:bodyPr>
          <a:lstStyle/>
          <a:p>
            <a:pPr>
              <a:lnSpc>
                <a:spcPct val="90000"/>
              </a:lnSpc>
              <a:spcBef>
                <a:spcPct val="0"/>
              </a:spcBef>
            </a:pPr>
            <a:r>
              <a:rPr lang="nl-NL" sz="3300" b="1" dirty="0">
                <a:solidFill>
                  <a:schemeClr val="tx1">
                    <a:lumMod val="75000"/>
                    <a:lumOff val="25000"/>
                  </a:schemeClr>
                </a:solidFill>
                <a:latin typeface="+mj-lt"/>
                <a:ea typeface="+mj-ea"/>
                <a:cs typeface="+mj-cs"/>
              </a:rPr>
              <a:t>Hergebruik betonreststromen</a:t>
            </a:r>
          </a:p>
        </p:txBody>
      </p:sp>
      <p:sp>
        <p:nvSpPr>
          <p:cNvPr id="3" name="Tekstvak 2">
            <a:extLst>
              <a:ext uri="{FF2B5EF4-FFF2-40B4-BE49-F238E27FC236}">
                <a16:creationId xmlns:a16="http://schemas.microsoft.com/office/drawing/2014/main" id="{6BEE30DF-B23B-4024-806B-E33C0AAA0685}"/>
              </a:ext>
            </a:extLst>
          </p:cNvPr>
          <p:cNvSpPr txBox="1"/>
          <p:nvPr/>
        </p:nvSpPr>
        <p:spPr>
          <a:xfrm>
            <a:off x="405019" y="3991327"/>
            <a:ext cx="8110331" cy="830997"/>
          </a:xfrm>
          <a:prstGeom prst="rect">
            <a:avLst/>
          </a:prstGeom>
          <a:noFill/>
        </p:spPr>
        <p:txBody>
          <a:bodyPr wrap="square" rtlCol="0">
            <a:spAutoFit/>
          </a:bodyPr>
          <a:lstStyle/>
          <a:p>
            <a:r>
              <a:rPr lang="nl-NL" sz="2400" b="1" dirty="0">
                <a:solidFill>
                  <a:schemeClr val="tx1">
                    <a:lumMod val="75000"/>
                    <a:lumOff val="25000"/>
                  </a:schemeClr>
                </a:solidFill>
              </a:rPr>
              <a:t>Route om in 2030 100% van de betonreststromen</a:t>
            </a:r>
            <a:br>
              <a:rPr lang="nl-NL" sz="2400" b="1" dirty="0">
                <a:solidFill>
                  <a:schemeClr val="tx1">
                    <a:lumMod val="75000"/>
                    <a:lumOff val="25000"/>
                  </a:schemeClr>
                </a:solidFill>
              </a:rPr>
            </a:br>
            <a:r>
              <a:rPr lang="nl-NL" sz="2400" b="1" dirty="0">
                <a:solidFill>
                  <a:schemeClr val="tx1">
                    <a:lumMod val="75000"/>
                    <a:lumOff val="25000"/>
                  </a:schemeClr>
                </a:solidFill>
              </a:rPr>
              <a:t>te hergebruiken in nieuw beton.</a:t>
            </a:r>
          </a:p>
        </p:txBody>
      </p:sp>
    </p:spTree>
    <p:extLst>
      <p:ext uri="{BB962C8B-B14F-4D97-AF65-F5344CB8AC3E}">
        <p14:creationId xmlns:p14="http://schemas.microsoft.com/office/powerpoint/2010/main" val="2225063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4AE435F9-3D9F-4E9B-95EC-7B02543DD644}"/>
              </a:ext>
            </a:extLst>
          </p:cNvPr>
          <p:cNvSpPr>
            <a:spLocks noGrp="1"/>
          </p:cNvSpPr>
          <p:nvPr>
            <p:ph type="sldNum" sz="quarter" idx="12"/>
          </p:nvPr>
        </p:nvSpPr>
        <p:spPr/>
        <p:txBody>
          <a:bodyPr/>
          <a:lstStyle/>
          <a:p>
            <a:fld id="{F8E70014-3E8E-497E-82E0-3F2B515CA47D}" type="slidenum">
              <a:rPr lang="nl-NL" smtClean="0"/>
              <a:t>9</a:t>
            </a:fld>
            <a:endParaRPr lang="nl-NL"/>
          </a:p>
        </p:txBody>
      </p:sp>
      <p:pic>
        <p:nvPicPr>
          <p:cNvPr id="1026" name="Picture 2" descr="Afbeeldingsresultaat voor ecoduct beton">
            <a:extLst>
              <a:ext uri="{FF2B5EF4-FFF2-40B4-BE49-F238E27FC236}">
                <a16:creationId xmlns:a16="http://schemas.microsoft.com/office/drawing/2014/main" id="{09AE41BD-37AD-47FA-8D1B-C19E306FCD40}"/>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0" y="-97417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el 1">
            <a:extLst>
              <a:ext uri="{FF2B5EF4-FFF2-40B4-BE49-F238E27FC236}">
                <a16:creationId xmlns:a16="http://schemas.microsoft.com/office/drawing/2014/main" id="{2C9D355F-B591-464D-8ACD-9AC95470D547}"/>
              </a:ext>
            </a:extLst>
          </p:cNvPr>
          <p:cNvSpPr txBox="1">
            <a:spLocks/>
          </p:cNvSpPr>
          <p:nvPr/>
        </p:nvSpPr>
        <p:spPr>
          <a:xfrm>
            <a:off x="390998" y="438162"/>
            <a:ext cx="7886700" cy="9941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300" b="1" dirty="0">
                <a:solidFill>
                  <a:schemeClr val="tx1">
                    <a:lumMod val="75000"/>
                    <a:lumOff val="25000"/>
                  </a:schemeClr>
                </a:solidFill>
              </a:rPr>
              <a:t>Impact op natuurlijk kapitaal</a:t>
            </a:r>
          </a:p>
        </p:txBody>
      </p:sp>
      <p:sp>
        <p:nvSpPr>
          <p:cNvPr id="3" name="Tekstvak 2">
            <a:extLst>
              <a:ext uri="{FF2B5EF4-FFF2-40B4-BE49-F238E27FC236}">
                <a16:creationId xmlns:a16="http://schemas.microsoft.com/office/drawing/2014/main" id="{9A417C34-B782-4CFE-9D9F-F4E313E44765}"/>
              </a:ext>
            </a:extLst>
          </p:cNvPr>
          <p:cNvSpPr txBox="1"/>
          <p:nvPr/>
        </p:nvSpPr>
        <p:spPr>
          <a:xfrm>
            <a:off x="390998" y="3408237"/>
            <a:ext cx="8362003" cy="1661993"/>
          </a:xfrm>
          <a:prstGeom prst="rect">
            <a:avLst/>
          </a:prstGeom>
          <a:noFill/>
        </p:spPr>
        <p:txBody>
          <a:bodyPr wrap="square" rtlCol="0">
            <a:spAutoFit/>
          </a:bodyPr>
          <a:lstStyle/>
          <a:p>
            <a:r>
              <a:rPr lang="nl-NL" sz="2400" b="1" dirty="0">
                <a:solidFill>
                  <a:schemeClr val="tx1">
                    <a:lumMod val="75000"/>
                    <a:lumOff val="25000"/>
                  </a:schemeClr>
                </a:solidFill>
              </a:rPr>
              <a:t>De betonketen creëert in 2030 een netto positieve waarde </a:t>
            </a:r>
            <a:br>
              <a:rPr lang="nl-NL" sz="2400" b="1" dirty="0">
                <a:solidFill>
                  <a:schemeClr val="tx1">
                    <a:lumMod val="75000"/>
                    <a:lumOff val="25000"/>
                  </a:schemeClr>
                </a:solidFill>
              </a:rPr>
            </a:br>
            <a:r>
              <a:rPr lang="nl-NL" sz="2400" b="1" dirty="0">
                <a:solidFill>
                  <a:schemeClr val="tx1">
                    <a:lumMod val="75000"/>
                    <a:lumOff val="25000"/>
                  </a:schemeClr>
                </a:solidFill>
              </a:rPr>
              <a:t>van natuurlijk kapitaal over de gehele keten. </a:t>
            </a:r>
            <a:br>
              <a:rPr lang="nl-NL" sz="2400" b="1" dirty="0">
                <a:solidFill>
                  <a:schemeClr val="tx1">
                    <a:lumMod val="75000"/>
                    <a:lumOff val="25000"/>
                  </a:schemeClr>
                </a:solidFill>
              </a:rPr>
            </a:br>
            <a:r>
              <a:rPr lang="nl-NL" sz="2400" b="1" dirty="0">
                <a:solidFill>
                  <a:schemeClr val="tx1">
                    <a:lumMod val="75000"/>
                    <a:lumOff val="25000"/>
                  </a:schemeClr>
                </a:solidFill>
              </a:rPr>
              <a:t>Gekozen aanpak: meetmethoden in CSC </a:t>
            </a:r>
            <a:r>
              <a:rPr lang="nl-NL" sz="2400" baseline="30000" dirty="0">
                <a:solidFill>
                  <a:schemeClr val="tx1">
                    <a:lumMod val="75000"/>
                    <a:lumOff val="25000"/>
                  </a:schemeClr>
                </a:solidFill>
              </a:rPr>
              <a:t>1</a:t>
            </a:r>
            <a:r>
              <a:rPr lang="nl-NL" sz="2400" dirty="0">
                <a:solidFill>
                  <a:schemeClr val="tx1">
                    <a:lumMod val="75000"/>
                    <a:lumOff val="25000"/>
                  </a:schemeClr>
                </a:solidFill>
              </a:rPr>
              <a:t>)</a:t>
            </a:r>
            <a:r>
              <a:rPr lang="nl-NL" sz="2400" b="1" dirty="0">
                <a:solidFill>
                  <a:schemeClr val="tx1">
                    <a:lumMod val="75000"/>
                    <a:lumOff val="25000"/>
                  </a:schemeClr>
                </a:solidFill>
              </a:rPr>
              <a:t>, milieu impact in MKI</a:t>
            </a:r>
          </a:p>
          <a:p>
            <a:endParaRPr lang="nl-NL" baseline="30000" dirty="0">
              <a:solidFill>
                <a:schemeClr val="tx1">
                  <a:lumMod val="75000"/>
                  <a:lumOff val="25000"/>
                </a:schemeClr>
              </a:solidFill>
            </a:endParaRPr>
          </a:p>
          <a:p>
            <a:r>
              <a:rPr lang="nl-NL" baseline="30000" dirty="0">
                <a:solidFill>
                  <a:schemeClr val="tx1">
                    <a:lumMod val="75000"/>
                    <a:lumOff val="25000"/>
                  </a:schemeClr>
                </a:solidFill>
              </a:rPr>
              <a:t>1</a:t>
            </a:r>
            <a:r>
              <a:rPr lang="nl-NL" dirty="0">
                <a:solidFill>
                  <a:schemeClr val="tx1">
                    <a:lumMod val="75000"/>
                    <a:lumOff val="25000"/>
                  </a:schemeClr>
                </a:solidFill>
              </a:rPr>
              <a:t>)</a:t>
            </a:r>
            <a:r>
              <a:rPr lang="nl-NL" b="1" dirty="0">
                <a:solidFill>
                  <a:schemeClr val="tx1">
                    <a:lumMod val="75000"/>
                    <a:lumOff val="25000"/>
                  </a:schemeClr>
                </a:solidFill>
              </a:rPr>
              <a:t> Concrete </a:t>
            </a:r>
            <a:r>
              <a:rPr lang="nl-NL" b="1" dirty="0" err="1">
                <a:solidFill>
                  <a:schemeClr val="tx1">
                    <a:lumMod val="75000"/>
                    <a:lumOff val="25000"/>
                  </a:schemeClr>
                </a:solidFill>
              </a:rPr>
              <a:t>Sustainability</a:t>
            </a:r>
            <a:r>
              <a:rPr lang="nl-NL" b="1" dirty="0">
                <a:solidFill>
                  <a:schemeClr val="tx1">
                    <a:lumMod val="75000"/>
                    <a:lumOff val="25000"/>
                  </a:schemeClr>
                </a:solidFill>
              </a:rPr>
              <a:t> Council</a:t>
            </a:r>
          </a:p>
        </p:txBody>
      </p:sp>
    </p:spTree>
    <p:extLst>
      <p:ext uri="{BB962C8B-B14F-4D97-AF65-F5344CB8AC3E}">
        <p14:creationId xmlns:p14="http://schemas.microsoft.com/office/powerpoint/2010/main" val="4068200684"/>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48376</TotalTime>
  <Words>1264</Words>
  <Application>Microsoft Macintosh PowerPoint</Application>
  <PresentationFormat>Diavoorstelling (16:9)</PresentationFormat>
  <Paragraphs>183</Paragraphs>
  <Slides>14</Slides>
  <Notes>9</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14</vt:i4>
      </vt:variant>
    </vt:vector>
  </HeadingPairs>
  <TitlesOfParts>
    <vt:vector size="21" baseType="lpstr">
      <vt:lpstr>Arial</vt:lpstr>
      <vt:lpstr>Calibri</vt:lpstr>
      <vt:lpstr>Calibri Light</vt:lpstr>
      <vt:lpstr>Century Gothic</vt:lpstr>
      <vt:lpstr>Corbel</vt:lpstr>
      <vt:lpstr>Helvetica</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Organisatie en tijdpad</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Alphen, Hilgard van</dc:creator>
  <cp:lastModifiedBy>Cramer, J.M. (Jacqueline)</cp:lastModifiedBy>
  <cp:revision>319</cp:revision>
  <cp:lastPrinted>2020-05-26T16:03:17Z</cp:lastPrinted>
  <dcterms:created xsi:type="dcterms:W3CDTF">2017-01-10T14:34:25Z</dcterms:created>
  <dcterms:modified xsi:type="dcterms:W3CDTF">2020-09-17T18:37:39Z</dcterms:modified>
</cp:coreProperties>
</file>