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94" r:id="rId2"/>
    <p:sldId id="297" r:id="rId3"/>
    <p:sldId id="298" r:id="rId4"/>
    <p:sldId id="301" r:id="rId5"/>
    <p:sldId id="312" r:id="rId6"/>
    <p:sldId id="327" r:id="rId7"/>
    <p:sldId id="328" r:id="rId8"/>
    <p:sldId id="295" r:id="rId9"/>
    <p:sldId id="302" r:id="rId10"/>
    <p:sldId id="303" r:id="rId11"/>
    <p:sldId id="305" r:id="rId12"/>
    <p:sldId id="307" r:id="rId13"/>
    <p:sldId id="325" r:id="rId14"/>
    <p:sldId id="309" r:id="rId15"/>
    <p:sldId id="300" r:id="rId16"/>
    <p:sldId id="306" r:id="rId17"/>
    <p:sldId id="308" r:id="rId18"/>
    <p:sldId id="310" r:id="rId19"/>
    <p:sldId id="324" r:id="rId20"/>
    <p:sldId id="322" r:id="rId21"/>
    <p:sldId id="316" r:id="rId22"/>
    <p:sldId id="315" r:id="rId23"/>
    <p:sldId id="311" r:id="rId24"/>
    <p:sldId id="317" r:id="rId25"/>
    <p:sldId id="323" r:id="rId26"/>
    <p:sldId id="304" r:id="rId27"/>
    <p:sldId id="318" r:id="rId28"/>
    <p:sldId id="326" r:id="rId29"/>
    <p:sldId id="313" r:id="rId30"/>
    <p:sldId id="321" r:id="rId31"/>
    <p:sldId id="319" r:id="rId32"/>
    <p:sldId id="320" r:id="rId33"/>
  </p:sldIdLst>
  <p:sldSz cx="9144000" cy="5715000" type="screen16x10"/>
  <p:notesSz cx="6956425" cy="1008856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78" userDrawn="1">
          <p15:clr>
            <a:srgbClr val="A4A3A4"/>
          </p15:clr>
        </p15:guide>
        <p15:guide id="2" pos="219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1A22"/>
    <a:srgbClr val="4F81BD"/>
    <a:srgbClr val="4A7EBB"/>
    <a:srgbClr val="FFC000"/>
    <a:srgbClr val="385D8A"/>
    <a:srgbClr val="000000"/>
    <a:srgbClr val="70706F"/>
    <a:srgbClr val="9D9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8" autoAdjust="0"/>
    <p:restoredTop sz="93086" autoAdjust="0"/>
  </p:normalViewPr>
  <p:slideViewPr>
    <p:cSldViewPr snapToObjects="1">
      <p:cViewPr varScale="1">
        <p:scale>
          <a:sx n="92" d="100"/>
          <a:sy n="92" d="100"/>
        </p:scale>
        <p:origin x="1286" y="67"/>
      </p:cViewPr>
      <p:guideLst>
        <p:guide orient="horz" pos="180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101" d="100"/>
          <a:sy n="101" d="100"/>
        </p:scale>
        <p:origin x="-3528" y="-90"/>
      </p:cViewPr>
      <p:guideLst>
        <p:guide orient="horz" pos="3178"/>
        <p:guide pos="219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4451" cy="504428"/>
          </a:xfrm>
          <a:prstGeom prst="rect">
            <a:avLst/>
          </a:prstGeom>
        </p:spPr>
        <p:txBody>
          <a:bodyPr vert="horz" lIns="93187" tIns="46593" rIns="93187" bIns="4659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40365" y="0"/>
            <a:ext cx="3014451" cy="504428"/>
          </a:xfrm>
          <a:prstGeom prst="rect">
            <a:avLst/>
          </a:prstGeom>
        </p:spPr>
        <p:txBody>
          <a:bodyPr vert="horz" lIns="93187" tIns="46593" rIns="93187" bIns="46593" rtlCol="0"/>
          <a:lstStyle>
            <a:lvl1pPr algn="r">
              <a:defRPr sz="1200"/>
            </a:lvl1pPr>
          </a:lstStyle>
          <a:p>
            <a:fld id="{7DBDCBB2-CD76-4C86-8F0C-A4A35A9BF4C4}" type="datetimeFigureOut">
              <a:rPr lang="nl-NL" smtClean="0"/>
              <a:pPr/>
              <a:t>8-9-2021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582384"/>
            <a:ext cx="3014451" cy="504428"/>
          </a:xfrm>
          <a:prstGeom prst="rect">
            <a:avLst/>
          </a:prstGeom>
        </p:spPr>
        <p:txBody>
          <a:bodyPr vert="horz" lIns="93187" tIns="46593" rIns="93187" bIns="4659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40365" y="9582384"/>
            <a:ext cx="3014451" cy="504428"/>
          </a:xfrm>
          <a:prstGeom prst="rect">
            <a:avLst/>
          </a:prstGeom>
        </p:spPr>
        <p:txBody>
          <a:bodyPr vert="horz" lIns="93187" tIns="46593" rIns="93187" bIns="46593" rtlCol="0" anchor="b"/>
          <a:lstStyle>
            <a:lvl1pPr algn="r">
              <a:defRPr sz="1200"/>
            </a:lvl1pPr>
          </a:lstStyle>
          <a:p>
            <a:fld id="{22899CEB-E2AF-4455-B62D-A8502DBCB55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7274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4451" cy="504428"/>
          </a:xfrm>
          <a:prstGeom prst="rect">
            <a:avLst/>
          </a:prstGeom>
        </p:spPr>
        <p:txBody>
          <a:bodyPr vert="horz" lIns="93187" tIns="46593" rIns="93187" bIns="4659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40365" y="0"/>
            <a:ext cx="3014451" cy="504428"/>
          </a:xfrm>
          <a:prstGeom prst="rect">
            <a:avLst/>
          </a:prstGeom>
        </p:spPr>
        <p:txBody>
          <a:bodyPr vert="horz" lIns="93187" tIns="46593" rIns="93187" bIns="46593" rtlCol="0"/>
          <a:lstStyle>
            <a:lvl1pPr algn="r">
              <a:defRPr sz="1200"/>
            </a:lvl1pPr>
          </a:lstStyle>
          <a:p>
            <a:fld id="{A0354DBA-C1AD-4D01-BBF4-41E9AB4BA670}" type="datetimeFigureOut">
              <a:rPr lang="nl-NL" smtClean="0"/>
              <a:pPr/>
              <a:t>8-9-2021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757238"/>
            <a:ext cx="6051550" cy="37830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87" tIns="46593" rIns="93187" bIns="46593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95643" y="4792068"/>
            <a:ext cx="5565140" cy="4539853"/>
          </a:xfrm>
          <a:prstGeom prst="rect">
            <a:avLst/>
          </a:prstGeom>
        </p:spPr>
        <p:txBody>
          <a:bodyPr vert="horz" lIns="93187" tIns="46593" rIns="93187" bIns="46593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82384"/>
            <a:ext cx="3014451" cy="504428"/>
          </a:xfrm>
          <a:prstGeom prst="rect">
            <a:avLst/>
          </a:prstGeom>
        </p:spPr>
        <p:txBody>
          <a:bodyPr vert="horz" lIns="93187" tIns="46593" rIns="93187" bIns="4659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40365" y="9582384"/>
            <a:ext cx="3014451" cy="504428"/>
          </a:xfrm>
          <a:prstGeom prst="rect">
            <a:avLst/>
          </a:prstGeom>
        </p:spPr>
        <p:txBody>
          <a:bodyPr vert="horz" lIns="93187" tIns="46593" rIns="93187" bIns="46593" rtlCol="0" anchor="b"/>
          <a:lstStyle>
            <a:lvl1pPr algn="r">
              <a:defRPr sz="1200"/>
            </a:lvl1pPr>
          </a:lstStyle>
          <a:p>
            <a:fld id="{34B3486A-DB4B-421A-B7D6-EAD174310B03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010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3486A-DB4B-421A-B7D6-EAD174310B03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6613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smitwesterman\userdata\FLDREDIR\Cris\My Documents\Documenten Cris van Schaik\3. Presentatie\Logo ligge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000" y="2231985"/>
            <a:ext cx="6480000" cy="125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7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20" y="59630"/>
            <a:ext cx="18653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064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28865"/>
            <a:ext cx="8229600" cy="72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rgbClr val="70706F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2" y="1129309"/>
            <a:ext cx="3960000" cy="2016224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BE1A22"/>
              </a:buClr>
              <a:buFont typeface="Wingdings" panose="05000000000000000000" pitchFamily="2" charset="2"/>
              <a:buChar char="§"/>
              <a:defRPr sz="2000">
                <a:solidFill>
                  <a:srgbClr val="70706F"/>
                </a:solidFill>
              </a:defRPr>
            </a:lvl1pPr>
            <a:lvl2pPr marL="742950" indent="-285750">
              <a:buClr>
                <a:srgbClr val="BE1A22"/>
              </a:buClr>
              <a:buFont typeface="Wingdings" panose="05000000000000000000" pitchFamily="2" charset="2"/>
              <a:buChar char="§"/>
              <a:defRPr sz="1800">
                <a:solidFill>
                  <a:srgbClr val="70706F"/>
                </a:solidFill>
              </a:defRPr>
            </a:lvl2pPr>
            <a:lvl3pPr marL="1143000" indent="-228600">
              <a:buClr>
                <a:srgbClr val="BE1A22"/>
              </a:buClr>
              <a:buFont typeface="Wingdings" panose="05000000000000000000" pitchFamily="2" charset="2"/>
              <a:buChar char="§"/>
              <a:defRPr sz="1600">
                <a:solidFill>
                  <a:srgbClr val="70706F"/>
                </a:solidFill>
              </a:defRPr>
            </a:lvl3pPr>
            <a:lvl4pPr marL="1600200" indent="-228600">
              <a:buClr>
                <a:srgbClr val="BE1A22"/>
              </a:buClr>
              <a:buFont typeface="Wingdings" panose="05000000000000000000" pitchFamily="2" charset="2"/>
              <a:buChar char="§"/>
              <a:defRPr sz="1400">
                <a:solidFill>
                  <a:srgbClr val="70706F"/>
                </a:solidFill>
              </a:defRPr>
            </a:lvl4pPr>
            <a:lvl5pPr marL="2057400" indent="-228600">
              <a:buClr>
                <a:srgbClr val="BE1A22"/>
              </a:buClr>
              <a:buFont typeface="Wingdings" panose="05000000000000000000" pitchFamily="2" charset="2"/>
              <a:buChar char="§"/>
              <a:defRPr sz="1200">
                <a:solidFill>
                  <a:srgbClr val="70706F"/>
                </a:solidFill>
              </a:defRPr>
            </a:lvl5pPr>
          </a:lstStyle>
          <a:p>
            <a:pPr lvl="0"/>
            <a:r>
              <a:rPr lang="nl-NL" dirty="0"/>
              <a:t>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tekst 6"/>
          <p:cNvSpPr>
            <a:spLocks noGrp="1"/>
          </p:cNvSpPr>
          <p:nvPr>
            <p:ph type="body" sz="quarter" idx="14" hasCustomPrompt="1"/>
          </p:nvPr>
        </p:nvSpPr>
        <p:spPr>
          <a:xfrm>
            <a:off x="4726800" y="1129309"/>
            <a:ext cx="3960000" cy="201622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BE1A22"/>
              </a:buClr>
              <a:buFont typeface="+mj-lt"/>
              <a:buAutoNum type="arabicPeriod"/>
              <a:defRPr sz="2000">
                <a:solidFill>
                  <a:srgbClr val="70706F"/>
                </a:solidFill>
              </a:defRPr>
            </a:lvl1pPr>
            <a:lvl2pPr marL="800100" indent="-342900">
              <a:buClr>
                <a:srgbClr val="BE1A22"/>
              </a:buClr>
              <a:buFont typeface="+mj-lt"/>
              <a:buAutoNum type="arabicPeriod"/>
              <a:defRPr sz="1800">
                <a:solidFill>
                  <a:srgbClr val="70706F"/>
                </a:solidFill>
              </a:defRPr>
            </a:lvl2pPr>
            <a:lvl3pPr marL="1257300" indent="-342900">
              <a:buClr>
                <a:srgbClr val="BE1A22"/>
              </a:buClr>
              <a:buFont typeface="+mj-lt"/>
              <a:buAutoNum type="arabicPeriod"/>
              <a:defRPr sz="1600">
                <a:solidFill>
                  <a:srgbClr val="70706F"/>
                </a:solidFill>
              </a:defRPr>
            </a:lvl3pPr>
            <a:lvl4pPr marL="1714500" indent="-342900">
              <a:buClr>
                <a:srgbClr val="BE1A22"/>
              </a:buClr>
              <a:buFont typeface="+mj-lt"/>
              <a:buAutoNum type="arabicPeriod"/>
              <a:defRPr sz="1400">
                <a:solidFill>
                  <a:srgbClr val="70706F"/>
                </a:solidFill>
              </a:defRPr>
            </a:lvl4pPr>
            <a:lvl5pPr marL="2057400" indent="-228600">
              <a:buClr>
                <a:srgbClr val="BE1A22"/>
              </a:buClr>
              <a:buFont typeface="+mj-lt"/>
              <a:buAutoNum type="arabicPeriod"/>
              <a:defRPr sz="1200">
                <a:solidFill>
                  <a:srgbClr val="70706F"/>
                </a:solidFill>
              </a:defRPr>
            </a:lvl5pPr>
          </a:lstStyle>
          <a:p>
            <a:pPr lvl="0"/>
            <a:r>
              <a:rPr lang="nl-NL" dirty="0"/>
              <a:t>Eerste niveau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5"/>
          </p:nvPr>
        </p:nvSpPr>
        <p:spPr>
          <a:xfrm>
            <a:off x="468313" y="3311525"/>
            <a:ext cx="3959225" cy="1800000"/>
          </a:xfrm>
          <a:prstGeom prst="rect">
            <a:avLst/>
          </a:prstGeom>
          <a:ln w="6350">
            <a:solidFill>
              <a:srgbClr val="BE1A2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16"/>
          </p:nvPr>
        </p:nvSpPr>
        <p:spPr>
          <a:xfrm>
            <a:off x="4726800" y="3311525"/>
            <a:ext cx="3959225" cy="1800000"/>
          </a:xfrm>
          <a:prstGeom prst="rect">
            <a:avLst/>
          </a:prstGeom>
          <a:ln w="6350">
            <a:solidFill>
              <a:srgbClr val="BE1A2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nl-NL" dirty="0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2" y="5140325"/>
            <a:ext cx="3959225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70706F"/>
                </a:solidFill>
              </a:defRPr>
            </a:lvl1pPr>
          </a:lstStyle>
          <a:p>
            <a:pPr lvl="0"/>
            <a:r>
              <a:rPr lang="nl-NL" sz="1400" dirty="0"/>
              <a:t>Bijschrift</a:t>
            </a:r>
            <a:endParaRPr lang="nl-NL" dirty="0"/>
          </a:p>
        </p:txBody>
      </p:sp>
      <p:sp>
        <p:nvSpPr>
          <p:cNvPr id="14" name="Tijdelijke aanduiding voor tekst 12"/>
          <p:cNvSpPr>
            <a:spLocks noGrp="1"/>
          </p:cNvSpPr>
          <p:nvPr>
            <p:ph type="body" sz="quarter" idx="18" hasCustomPrompt="1"/>
          </p:nvPr>
        </p:nvSpPr>
        <p:spPr>
          <a:xfrm>
            <a:off x="4735512" y="5153372"/>
            <a:ext cx="3959225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rgbClr val="70706F"/>
                </a:solidFill>
              </a:defRPr>
            </a:lvl1pPr>
          </a:lstStyle>
          <a:p>
            <a:pPr lvl="0"/>
            <a:r>
              <a:rPr lang="nl-NL" sz="1400" dirty="0"/>
              <a:t>Bijschrift</a:t>
            </a:r>
            <a:endParaRPr lang="nl-NL" dirty="0"/>
          </a:p>
        </p:txBody>
      </p:sp>
      <p:sp>
        <p:nvSpPr>
          <p:cNvPr id="12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518424" y="5363070"/>
            <a:ext cx="576064" cy="304271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70706F"/>
                </a:solidFill>
              </a:defRPr>
            </a:lvl1pPr>
          </a:lstStyle>
          <a:p>
            <a:fld id="{AFD5E849-2810-4304-8380-EBD697C3D04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961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381250"/>
            <a:ext cx="8229600" cy="9525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70706F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518424" y="5363070"/>
            <a:ext cx="576064" cy="304271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70706F"/>
                </a:solidFill>
              </a:defRPr>
            </a:lvl1pPr>
          </a:lstStyle>
          <a:p>
            <a:fld id="{AFD5E849-2810-4304-8380-EBD697C3D04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5845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115616" y="4041477"/>
            <a:ext cx="3097213" cy="503237"/>
          </a:xfrm>
          <a:prstGeom prst="rect">
            <a:avLst/>
          </a:prstGeom>
          <a:solidFill>
            <a:srgbClr val="70706F"/>
          </a:solidFill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Functie</a:t>
            </a:r>
          </a:p>
        </p:txBody>
      </p:sp>
      <p:sp>
        <p:nvSpPr>
          <p:cNvPr id="6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40" y="4041477"/>
            <a:ext cx="3097213" cy="503237"/>
          </a:xfrm>
          <a:prstGeom prst="rect">
            <a:avLst/>
          </a:prstGeom>
          <a:solidFill>
            <a:srgbClr val="70706F"/>
          </a:solidFill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Functie</a:t>
            </a:r>
          </a:p>
        </p:txBody>
      </p:sp>
      <p:sp>
        <p:nvSpPr>
          <p:cNvPr id="7" name="Tijdelijke aanduiding vo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115616" y="3177381"/>
            <a:ext cx="3097213" cy="503237"/>
          </a:xfrm>
          <a:prstGeom prst="rect">
            <a:avLst/>
          </a:prstGeom>
          <a:solidFill>
            <a:srgbClr val="70706F"/>
          </a:solidFill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Functie</a:t>
            </a:r>
          </a:p>
        </p:txBody>
      </p:sp>
      <p:sp>
        <p:nvSpPr>
          <p:cNvPr id="8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4932040" y="3177381"/>
            <a:ext cx="3097213" cy="503237"/>
          </a:xfrm>
          <a:prstGeom prst="rect">
            <a:avLst/>
          </a:prstGeom>
          <a:solidFill>
            <a:srgbClr val="70706F"/>
          </a:solidFill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Functie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4" hasCustomPrompt="1"/>
          </p:nvPr>
        </p:nvSpPr>
        <p:spPr>
          <a:xfrm>
            <a:off x="3023394" y="2097261"/>
            <a:ext cx="3097213" cy="503237"/>
          </a:xfrm>
          <a:prstGeom prst="rect">
            <a:avLst/>
          </a:prstGeom>
          <a:solidFill>
            <a:srgbClr val="70706F"/>
          </a:solidFill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Functie</a:t>
            </a:r>
          </a:p>
        </p:txBody>
      </p:sp>
      <p:sp>
        <p:nvSpPr>
          <p:cNvPr id="10" name="Tijdelijke aanduiding voor tekst 8"/>
          <p:cNvSpPr>
            <a:spLocks noGrp="1"/>
          </p:cNvSpPr>
          <p:nvPr>
            <p:ph type="body" sz="quarter" idx="15" hasCustomPrompt="1"/>
          </p:nvPr>
        </p:nvSpPr>
        <p:spPr>
          <a:xfrm>
            <a:off x="3023394" y="1233165"/>
            <a:ext cx="3097213" cy="503237"/>
          </a:xfrm>
          <a:prstGeom prst="rect">
            <a:avLst/>
          </a:prstGeom>
          <a:solidFill>
            <a:srgbClr val="70706F"/>
          </a:solidFill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Functie</a:t>
            </a:r>
          </a:p>
        </p:txBody>
      </p:sp>
      <p:cxnSp>
        <p:nvCxnSpPr>
          <p:cNvPr id="11" name="Rechte verbindingslijn 10"/>
          <p:cNvCxnSpPr>
            <a:stCxn id="10" idx="2"/>
            <a:endCxn id="9" idx="0"/>
          </p:cNvCxnSpPr>
          <p:nvPr userDrawn="1"/>
        </p:nvCxnSpPr>
        <p:spPr>
          <a:xfrm>
            <a:off x="4572001" y="1736402"/>
            <a:ext cx="0" cy="360859"/>
          </a:xfrm>
          <a:prstGeom prst="line">
            <a:avLst/>
          </a:prstGeom>
          <a:ln w="19050">
            <a:solidFill>
              <a:srgbClr val="9D9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>
            <a:stCxn id="9" idx="2"/>
          </p:cNvCxnSpPr>
          <p:nvPr userDrawn="1"/>
        </p:nvCxnSpPr>
        <p:spPr>
          <a:xfrm flipH="1">
            <a:off x="4572000" y="2600498"/>
            <a:ext cx="1" cy="288851"/>
          </a:xfrm>
          <a:prstGeom prst="line">
            <a:avLst/>
          </a:prstGeom>
          <a:ln w="19050">
            <a:solidFill>
              <a:srgbClr val="9D9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 userDrawn="1"/>
        </p:nvCxnSpPr>
        <p:spPr>
          <a:xfrm>
            <a:off x="2664223" y="2889349"/>
            <a:ext cx="3816424" cy="0"/>
          </a:xfrm>
          <a:prstGeom prst="line">
            <a:avLst/>
          </a:prstGeom>
          <a:ln w="19050">
            <a:solidFill>
              <a:srgbClr val="9D9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>
            <a:endCxn id="7" idx="0"/>
          </p:cNvCxnSpPr>
          <p:nvPr userDrawn="1"/>
        </p:nvCxnSpPr>
        <p:spPr>
          <a:xfrm>
            <a:off x="2664223" y="2889349"/>
            <a:ext cx="0" cy="288032"/>
          </a:xfrm>
          <a:prstGeom prst="line">
            <a:avLst/>
          </a:prstGeom>
          <a:ln w="19050">
            <a:solidFill>
              <a:srgbClr val="9D9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>
            <a:endCxn id="8" idx="0"/>
          </p:cNvCxnSpPr>
          <p:nvPr userDrawn="1"/>
        </p:nvCxnSpPr>
        <p:spPr>
          <a:xfrm>
            <a:off x="6480647" y="2889349"/>
            <a:ext cx="0" cy="288032"/>
          </a:xfrm>
          <a:prstGeom prst="line">
            <a:avLst/>
          </a:prstGeom>
          <a:ln w="19050">
            <a:solidFill>
              <a:srgbClr val="9D9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>
            <a:stCxn id="7" idx="2"/>
            <a:endCxn id="5" idx="0"/>
          </p:cNvCxnSpPr>
          <p:nvPr userDrawn="1"/>
        </p:nvCxnSpPr>
        <p:spPr>
          <a:xfrm>
            <a:off x="2664223" y="3680618"/>
            <a:ext cx="0" cy="360859"/>
          </a:xfrm>
          <a:prstGeom prst="line">
            <a:avLst/>
          </a:prstGeom>
          <a:ln w="19050">
            <a:solidFill>
              <a:srgbClr val="9D9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>
            <a:stCxn id="8" idx="2"/>
            <a:endCxn id="6" idx="0"/>
          </p:cNvCxnSpPr>
          <p:nvPr userDrawn="1"/>
        </p:nvCxnSpPr>
        <p:spPr>
          <a:xfrm>
            <a:off x="6480647" y="3680618"/>
            <a:ext cx="0" cy="360859"/>
          </a:xfrm>
          <a:prstGeom prst="line">
            <a:avLst/>
          </a:prstGeom>
          <a:ln w="19050">
            <a:solidFill>
              <a:srgbClr val="9D9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4"/>
          <p:cNvSpPr>
            <a:spLocks noGrp="1"/>
          </p:cNvSpPr>
          <p:nvPr>
            <p:ph type="sldNum" sz="quarter" idx="16"/>
          </p:nvPr>
        </p:nvSpPr>
        <p:spPr>
          <a:xfrm>
            <a:off x="8518424" y="5363070"/>
            <a:ext cx="576064" cy="304271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70706F"/>
                </a:solidFill>
              </a:defRPr>
            </a:lvl1pPr>
          </a:lstStyle>
          <a:p>
            <a:fld id="{AFD5E849-2810-4304-8380-EBD697C3D04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6"/>
          <p:cNvSpPr>
            <a:spLocks noGrp="1"/>
          </p:cNvSpPr>
          <p:nvPr>
            <p:ph type="body" sz="quarter" idx="17" hasCustomPrompt="1"/>
          </p:nvPr>
        </p:nvSpPr>
        <p:spPr>
          <a:xfrm>
            <a:off x="459904" y="4729708"/>
            <a:ext cx="7928520" cy="864096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BE1A22"/>
              </a:buClr>
              <a:buFont typeface="Wingdings" panose="05000000000000000000" pitchFamily="2" charset="2"/>
              <a:buNone/>
              <a:defRPr sz="2000">
                <a:solidFill>
                  <a:srgbClr val="70706F"/>
                </a:solidFill>
              </a:defRPr>
            </a:lvl1pPr>
            <a:lvl2pPr marL="742950" indent="-285750">
              <a:buClr>
                <a:srgbClr val="BE1A22"/>
              </a:buClr>
              <a:buFont typeface="Wingdings" panose="05000000000000000000" pitchFamily="2" charset="2"/>
              <a:buChar char="§"/>
              <a:defRPr sz="1800">
                <a:solidFill>
                  <a:srgbClr val="70706F"/>
                </a:solidFill>
              </a:defRPr>
            </a:lvl2pPr>
            <a:lvl3pPr marL="1143000" indent="-228600">
              <a:buClr>
                <a:srgbClr val="BE1A22"/>
              </a:buClr>
              <a:buFont typeface="Wingdings" panose="05000000000000000000" pitchFamily="2" charset="2"/>
              <a:buChar char="§"/>
              <a:defRPr sz="1600">
                <a:solidFill>
                  <a:srgbClr val="70706F"/>
                </a:solidFill>
              </a:defRPr>
            </a:lvl3pPr>
            <a:lvl4pPr marL="1600200" indent="-228600">
              <a:buClr>
                <a:srgbClr val="BE1A22"/>
              </a:buClr>
              <a:buFont typeface="Wingdings" panose="05000000000000000000" pitchFamily="2" charset="2"/>
              <a:buChar char="§"/>
              <a:defRPr sz="1400">
                <a:solidFill>
                  <a:srgbClr val="70706F"/>
                </a:solidFill>
              </a:defRPr>
            </a:lvl4pPr>
            <a:lvl5pPr marL="2057400" indent="-228600">
              <a:buClr>
                <a:srgbClr val="BE1A22"/>
              </a:buClr>
              <a:buFont typeface="Wingdings" panose="05000000000000000000" pitchFamily="2" charset="2"/>
              <a:buChar char="§"/>
              <a:defRPr sz="1200">
                <a:solidFill>
                  <a:srgbClr val="70706F"/>
                </a:solidFill>
              </a:defRPr>
            </a:lvl5pPr>
          </a:lstStyle>
          <a:p>
            <a:pPr lvl="0"/>
            <a:r>
              <a:rPr lang="nl-NL" dirty="0"/>
              <a:t>Toelichting</a:t>
            </a:r>
          </a:p>
        </p:txBody>
      </p:sp>
      <p:sp>
        <p:nvSpPr>
          <p:cNvPr id="24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28865"/>
            <a:ext cx="8229600" cy="72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rgbClr val="70706F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196812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9"/>
          <p:cNvSpPr>
            <a:spLocks noGrp="1"/>
          </p:cNvSpPr>
          <p:nvPr>
            <p:ph type="pic" sz="quarter" idx="15"/>
          </p:nvPr>
        </p:nvSpPr>
        <p:spPr>
          <a:xfrm>
            <a:off x="179512" y="553244"/>
            <a:ext cx="4320000" cy="2160240"/>
          </a:xfrm>
          <a:prstGeom prst="rect">
            <a:avLst/>
          </a:prstGeom>
          <a:ln w="6350">
            <a:solidFill>
              <a:srgbClr val="BE1A2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16"/>
          </p:nvPr>
        </p:nvSpPr>
        <p:spPr>
          <a:xfrm>
            <a:off x="4644008" y="553244"/>
            <a:ext cx="4320000" cy="2160240"/>
          </a:xfrm>
          <a:prstGeom prst="rect">
            <a:avLst/>
          </a:prstGeom>
          <a:ln w="6350">
            <a:solidFill>
              <a:srgbClr val="BE1A2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17"/>
          </p:nvPr>
        </p:nvSpPr>
        <p:spPr>
          <a:xfrm>
            <a:off x="4644008" y="2870035"/>
            <a:ext cx="4320000" cy="1998111"/>
          </a:xfrm>
          <a:prstGeom prst="rect">
            <a:avLst/>
          </a:prstGeom>
          <a:ln w="6350">
            <a:solidFill>
              <a:srgbClr val="BE1A2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nl-NL" dirty="0"/>
          </a:p>
        </p:txBody>
      </p:sp>
      <p:sp>
        <p:nvSpPr>
          <p:cNvPr id="10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611561" y="4824000"/>
            <a:ext cx="3895208" cy="28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70706F"/>
                </a:solidFill>
                <a:latin typeface="+mn-lt"/>
              </a:defRPr>
            </a:lvl1pPr>
          </a:lstStyle>
          <a:p>
            <a:pPr lvl="0"/>
            <a:r>
              <a:rPr lang="nl-NL" dirty="0"/>
              <a:t>[Projectnaam] te [plaats] </a:t>
            </a:r>
          </a:p>
        </p:txBody>
      </p:sp>
      <p:sp>
        <p:nvSpPr>
          <p:cNvPr id="11" name="Tijdelijke aanduiding voor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1799560" y="5076000"/>
            <a:ext cx="6379616" cy="252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100" baseline="0">
                <a:solidFill>
                  <a:srgbClr val="70706F"/>
                </a:solidFill>
                <a:latin typeface="+mn-lt"/>
              </a:defRPr>
            </a:lvl1pPr>
          </a:lstStyle>
          <a:p>
            <a:pPr lvl="0"/>
            <a:r>
              <a:rPr lang="nl-NL" dirty="0"/>
              <a:t>[Naam opdrachtgever], [plaats]</a:t>
            </a:r>
          </a:p>
        </p:txBody>
      </p:sp>
      <p:sp>
        <p:nvSpPr>
          <p:cNvPr id="12" name="Tekstvak 11"/>
          <p:cNvSpPr txBox="1"/>
          <p:nvPr userDrawn="1"/>
        </p:nvSpPr>
        <p:spPr>
          <a:xfrm>
            <a:off x="611560" y="5112000"/>
            <a:ext cx="1170816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1100" dirty="0">
                <a:solidFill>
                  <a:srgbClr val="70706F"/>
                </a:solidFill>
              </a:rPr>
              <a:t>Opdrachtgever</a:t>
            </a:r>
          </a:p>
        </p:txBody>
      </p:sp>
      <p:sp>
        <p:nvSpPr>
          <p:cNvPr id="13" name="Tijdelijke aanduiding voor tekst 6"/>
          <p:cNvSpPr>
            <a:spLocks noGrp="1"/>
          </p:cNvSpPr>
          <p:nvPr>
            <p:ph type="body" sz="quarter" idx="18" hasCustomPrompt="1"/>
          </p:nvPr>
        </p:nvSpPr>
        <p:spPr>
          <a:xfrm>
            <a:off x="1799560" y="5256000"/>
            <a:ext cx="6379616" cy="252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100" baseline="0">
                <a:solidFill>
                  <a:srgbClr val="70706F"/>
                </a:solidFill>
                <a:latin typeface="+mn-lt"/>
              </a:defRPr>
            </a:lvl1pPr>
          </a:lstStyle>
          <a:p>
            <a:pPr lvl="0"/>
            <a:r>
              <a:rPr lang="nl-NL" dirty="0"/>
              <a:t>[Naam architect], [plaats]</a:t>
            </a:r>
          </a:p>
        </p:txBody>
      </p:sp>
      <p:sp>
        <p:nvSpPr>
          <p:cNvPr id="14" name="Tekstvak 13"/>
          <p:cNvSpPr txBox="1"/>
          <p:nvPr userDrawn="1"/>
        </p:nvSpPr>
        <p:spPr>
          <a:xfrm>
            <a:off x="611560" y="5292000"/>
            <a:ext cx="1170816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1100" dirty="0">
                <a:solidFill>
                  <a:srgbClr val="70706F"/>
                </a:solidFill>
              </a:rPr>
              <a:t>Architect</a:t>
            </a:r>
          </a:p>
        </p:txBody>
      </p:sp>
      <p:sp>
        <p:nvSpPr>
          <p:cNvPr id="15" name="Tekstvak 14"/>
          <p:cNvSpPr txBox="1"/>
          <p:nvPr userDrawn="1"/>
        </p:nvSpPr>
        <p:spPr>
          <a:xfrm>
            <a:off x="611560" y="5472000"/>
            <a:ext cx="1170816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1100" dirty="0">
                <a:solidFill>
                  <a:srgbClr val="70706F"/>
                </a:solidFill>
              </a:rPr>
              <a:t>Aannemer</a:t>
            </a:r>
          </a:p>
        </p:txBody>
      </p:sp>
      <p:sp>
        <p:nvSpPr>
          <p:cNvPr id="16" name="Tijdelijke aanduiding vo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1799560" y="5436000"/>
            <a:ext cx="6379616" cy="252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100" baseline="0">
                <a:solidFill>
                  <a:srgbClr val="70706F"/>
                </a:solidFill>
                <a:latin typeface="+mn-lt"/>
              </a:defRPr>
            </a:lvl1pPr>
          </a:lstStyle>
          <a:p>
            <a:pPr lvl="0"/>
            <a:r>
              <a:rPr lang="nl-NL" dirty="0"/>
              <a:t>[Naam aannemer], [plaats]</a:t>
            </a:r>
          </a:p>
        </p:txBody>
      </p:sp>
      <p:sp>
        <p:nvSpPr>
          <p:cNvPr id="17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518424" y="5363070"/>
            <a:ext cx="576064" cy="304271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70706F"/>
                </a:solidFill>
              </a:defRPr>
            </a:lvl1pPr>
          </a:lstStyle>
          <a:p>
            <a:fld id="{AFD5E849-2810-4304-8380-EBD697C3D043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9" name="Picture 2" descr="H:\My Documents\Documenten Cris van Schaik\3. Presentatie\Logo Staa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80"/>
          <a:stretch>
            <a:fillRect/>
          </a:stretch>
        </p:blipFill>
        <p:spPr bwMode="auto">
          <a:xfrm>
            <a:off x="107507" y="4914000"/>
            <a:ext cx="386461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744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9"/>
          <p:cNvSpPr>
            <a:spLocks noGrp="1"/>
          </p:cNvSpPr>
          <p:nvPr>
            <p:ph type="pic" sz="quarter" idx="15"/>
          </p:nvPr>
        </p:nvSpPr>
        <p:spPr>
          <a:xfrm>
            <a:off x="179512" y="553244"/>
            <a:ext cx="4320000" cy="2160240"/>
          </a:xfrm>
          <a:prstGeom prst="rect">
            <a:avLst/>
          </a:prstGeom>
          <a:ln w="6350">
            <a:solidFill>
              <a:srgbClr val="BE1A2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16"/>
          </p:nvPr>
        </p:nvSpPr>
        <p:spPr>
          <a:xfrm>
            <a:off x="4644008" y="553244"/>
            <a:ext cx="4320000" cy="2160240"/>
          </a:xfrm>
          <a:prstGeom prst="rect">
            <a:avLst/>
          </a:prstGeom>
          <a:ln w="6350">
            <a:solidFill>
              <a:srgbClr val="BE1A2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17"/>
          </p:nvPr>
        </p:nvSpPr>
        <p:spPr>
          <a:xfrm>
            <a:off x="4644008" y="2870035"/>
            <a:ext cx="4320000" cy="1998111"/>
          </a:xfrm>
          <a:prstGeom prst="rect">
            <a:avLst/>
          </a:prstGeom>
          <a:ln w="6350">
            <a:solidFill>
              <a:srgbClr val="BE1A2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nl-NL" dirty="0"/>
          </a:p>
        </p:txBody>
      </p:sp>
      <p:sp>
        <p:nvSpPr>
          <p:cNvPr id="17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518424" y="5363070"/>
            <a:ext cx="576064" cy="304271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70706F"/>
                </a:solidFill>
              </a:defRPr>
            </a:lvl1pPr>
          </a:lstStyle>
          <a:p>
            <a:fld id="{AFD5E849-2810-4304-8380-EBD697C3D043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9" name="Picture 2" descr="H:\My Documents\Documenten Cris van Schaik\3. Presentatie\Logo Staa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80"/>
          <a:stretch>
            <a:fillRect/>
          </a:stretch>
        </p:blipFill>
        <p:spPr bwMode="auto">
          <a:xfrm>
            <a:off x="107507" y="4914000"/>
            <a:ext cx="386461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871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518424" y="5363070"/>
            <a:ext cx="576064" cy="304271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70706F"/>
                </a:solidFill>
              </a:defRPr>
            </a:lvl1pPr>
          </a:lstStyle>
          <a:p>
            <a:fld id="{AFD5E849-2810-4304-8380-EBD697C3D043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9" name="Picture 2" descr="H:\My Documents\Documenten Cris van Schaik\3. Presentatie\Logo Staa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80"/>
          <a:stretch>
            <a:fillRect/>
          </a:stretch>
        </p:blipFill>
        <p:spPr bwMode="auto">
          <a:xfrm>
            <a:off x="107507" y="4914000"/>
            <a:ext cx="386461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841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5E849-2810-4304-8380-EBD697C3D04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4511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My Documents\Documenten Cris van Schaik\3. Presentatie\Logo Staa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169" y="193204"/>
            <a:ext cx="1585663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2"/>
          <p:cNvSpPr txBox="1">
            <a:spLocks noChangeArrowheads="1"/>
          </p:cNvSpPr>
          <p:nvPr userDrawn="1"/>
        </p:nvSpPr>
        <p:spPr bwMode="auto">
          <a:xfrm>
            <a:off x="2627784" y="3723793"/>
            <a:ext cx="3888432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tabLst>
                <a:tab pos="1141413" algn="l"/>
              </a:tabLst>
              <a:defRPr sz="1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tabLst>
                <a:tab pos="1141413" algn="l"/>
              </a:tabLst>
              <a:defRPr sz="1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tabLst>
                <a:tab pos="1141413" algn="l"/>
              </a:tabLst>
              <a:defRPr sz="1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tabLst>
                <a:tab pos="1141413" algn="l"/>
              </a:tabLst>
              <a:defRPr sz="1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tabLst>
                <a:tab pos="1141413" algn="l"/>
              </a:tabLst>
              <a:defRPr sz="1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1413" algn="l"/>
              </a:tabLst>
              <a:defRPr sz="1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1413" algn="l"/>
              </a:tabLst>
              <a:defRPr sz="1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1413" algn="l"/>
              </a:tabLst>
              <a:defRPr sz="1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1413" algn="l"/>
              </a:tabLst>
              <a:defRPr sz="1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>
              <a:spcBef>
                <a:spcPct val="25000"/>
              </a:spcBef>
            </a:pPr>
            <a:r>
              <a:rPr lang="nl-NL" altLang="nl-NL" sz="1600" dirty="0">
                <a:solidFill>
                  <a:srgbClr val="70706F"/>
                </a:solidFill>
                <a:latin typeface="+mn-lt"/>
              </a:rPr>
              <a:t>Stavorenweg 4</a:t>
            </a:r>
          </a:p>
          <a:p>
            <a:pPr algn="ctr">
              <a:spcBef>
                <a:spcPct val="25000"/>
              </a:spcBef>
            </a:pPr>
            <a:r>
              <a:rPr lang="nl-NL" altLang="nl-NL" sz="1600" dirty="0">
                <a:solidFill>
                  <a:srgbClr val="70706F"/>
                </a:solidFill>
                <a:latin typeface="+mn-lt"/>
              </a:rPr>
              <a:t>2803 PT Gouda</a:t>
            </a:r>
          </a:p>
          <a:p>
            <a:pPr algn="ctr">
              <a:spcBef>
                <a:spcPct val="25000"/>
              </a:spcBef>
            </a:pPr>
            <a:endParaRPr lang="nl-NL" altLang="nl-NL" sz="1600" dirty="0">
              <a:solidFill>
                <a:srgbClr val="70706F"/>
              </a:solidFill>
              <a:latin typeface="+mn-lt"/>
            </a:endParaRPr>
          </a:p>
          <a:p>
            <a:pPr algn="ctr">
              <a:spcBef>
                <a:spcPct val="25000"/>
              </a:spcBef>
            </a:pPr>
            <a:r>
              <a:rPr lang="nl-NL" altLang="nl-NL" sz="1600" dirty="0">
                <a:solidFill>
                  <a:srgbClr val="70706F"/>
                </a:solidFill>
                <a:latin typeface="+mn-lt"/>
              </a:rPr>
              <a:t>0182 – 615655</a:t>
            </a:r>
          </a:p>
          <a:p>
            <a:pPr algn="ctr">
              <a:spcBef>
                <a:spcPct val="25000"/>
              </a:spcBef>
            </a:pPr>
            <a:r>
              <a:rPr lang="nl-NL" altLang="nl-NL" sz="1600" dirty="0">
                <a:solidFill>
                  <a:srgbClr val="70706F"/>
                </a:solidFill>
                <a:latin typeface="+mn-lt"/>
              </a:rPr>
              <a:t>info@swinn.nl</a:t>
            </a:r>
          </a:p>
          <a:p>
            <a:pPr algn="ctr">
              <a:spcBef>
                <a:spcPct val="25000"/>
              </a:spcBef>
            </a:pPr>
            <a:r>
              <a:rPr lang="nl-NL" altLang="nl-NL" sz="1600" dirty="0">
                <a:solidFill>
                  <a:srgbClr val="70706F"/>
                </a:solidFill>
                <a:latin typeface="+mn-lt"/>
              </a:rPr>
              <a:t>www.swinn.nl</a:t>
            </a:r>
          </a:p>
        </p:txBody>
      </p:sp>
    </p:spTree>
    <p:extLst>
      <p:ext uri="{BB962C8B-B14F-4D97-AF65-F5344CB8AC3E}">
        <p14:creationId xmlns:p14="http://schemas.microsoft.com/office/powerpoint/2010/main" val="1305562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70706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70706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4"/>
          <p:cNvSpPr>
            <a:spLocks noGrp="1"/>
          </p:cNvSpPr>
          <p:nvPr>
            <p:ph type="sldNum" sz="quarter" idx="4"/>
          </p:nvPr>
        </p:nvSpPr>
        <p:spPr>
          <a:xfrm>
            <a:off x="8518424" y="5363070"/>
            <a:ext cx="576064" cy="304271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70706F"/>
                </a:solidFill>
              </a:defRPr>
            </a:lvl1pPr>
          </a:lstStyle>
          <a:p>
            <a:fld id="{AFD5E849-2810-4304-8380-EBD697C3D04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050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1" r:id="rId3"/>
    <p:sldLayoutId id="2147483654" r:id="rId4"/>
    <p:sldLayoutId id="2147483653" r:id="rId5"/>
    <p:sldLayoutId id="2147483658" r:id="rId6"/>
    <p:sldLayoutId id="2147483657" r:id="rId7"/>
    <p:sldLayoutId id="2147483655" r:id="rId8"/>
    <p:sldLayoutId id="2147483650" r:id="rId9"/>
    <p:sldLayoutId id="2147483656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ebp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A38E244B-F5B1-4C3B-B581-06C62CBD4F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11960" y="2038790"/>
            <a:ext cx="4932040" cy="369903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70D1531-5DAA-4185-9A7B-21FE928936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48" y="0"/>
            <a:ext cx="4610286" cy="3073524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F818CF05-4B44-465F-9F5E-1BBA5D0EE9CA}"/>
              </a:ext>
            </a:extLst>
          </p:cNvPr>
          <p:cNvSpPr txBox="1">
            <a:spLocks/>
          </p:cNvSpPr>
          <p:nvPr/>
        </p:nvSpPr>
        <p:spPr>
          <a:xfrm>
            <a:off x="0" y="3073524"/>
            <a:ext cx="4211960" cy="187220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/>
              <a:t>Pulse</a:t>
            </a:r>
            <a:r>
              <a:rPr lang="nl-NL" dirty="0"/>
              <a:t> (Kavel 3N4)</a:t>
            </a:r>
          </a:p>
          <a:p>
            <a:r>
              <a:rPr lang="nl-NL" dirty="0"/>
              <a:t>te Amsterdam</a:t>
            </a:r>
          </a:p>
        </p:txBody>
      </p:sp>
    </p:spTree>
    <p:extLst>
      <p:ext uri="{BB962C8B-B14F-4D97-AF65-F5344CB8AC3E}">
        <p14:creationId xmlns:p14="http://schemas.microsoft.com/office/powerpoint/2010/main" val="390851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F4D68E5E-69C6-42E1-B9C7-80B869670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32164"/>
            <a:ext cx="2304256" cy="466660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583FB98-A7BA-46BB-BB75-90FD08933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825781"/>
            <a:ext cx="2304256" cy="469601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02F64A3-F6FF-49F3-BA43-A32CAD223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0264" y="832162"/>
            <a:ext cx="2297754" cy="4666606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Fundatie</a:t>
            </a:r>
          </a:p>
        </p:txBody>
      </p:sp>
    </p:spTree>
    <p:extLst>
      <p:ext uri="{BB962C8B-B14F-4D97-AF65-F5344CB8AC3E}">
        <p14:creationId xmlns:p14="http://schemas.microsoft.com/office/powerpoint/2010/main" val="2096267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4543B090-333A-416C-AAA7-BD1AD2746A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7"/>
          <a:stretch/>
        </p:blipFill>
        <p:spPr bwMode="auto">
          <a:xfrm>
            <a:off x="107504" y="697260"/>
            <a:ext cx="5161652" cy="454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D6281D2D-8437-42C7-8D77-9D4DFACB52BC}"/>
              </a:ext>
            </a:extLst>
          </p:cNvPr>
          <p:cNvSpPr txBox="1"/>
          <p:nvPr/>
        </p:nvSpPr>
        <p:spPr>
          <a:xfrm>
            <a:off x="1019647" y="3073524"/>
            <a:ext cx="6313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dirty="0">
                <a:solidFill>
                  <a:srgbClr val="C00000"/>
                </a:solidFill>
              </a:rPr>
              <a:t>4,0m</a:t>
            </a:r>
          </a:p>
        </p:txBody>
      </p:sp>
      <p:pic>
        <p:nvPicPr>
          <p:cNvPr id="23" name="Picture 3">
            <a:extLst>
              <a:ext uri="{FF2B5EF4-FFF2-40B4-BE49-F238E27FC236}">
                <a16:creationId xmlns:a16="http://schemas.microsoft.com/office/drawing/2014/main" id="{129705E2-E313-4BBB-9A04-22A20E809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066" y="212210"/>
            <a:ext cx="3119414" cy="52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hthoek 26">
            <a:extLst>
              <a:ext uri="{FF2B5EF4-FFF2-40B4-BE49-F238E27FC236}">
                <a16:creationId xmlns:a16="http://schemas.microsoft.com/office/drawing/2014/main" id="{3D5B1006-674A-4A69-9B1A-4C6B6B1003E3}"/>
              </a:ext>
            </a:extLst>
          </p:cNvPr>
          <p:cNvSpPr/>
          <p:nvPr/>
        </p:nvSpPr>
        <p:spPr>
          <a:xfrm>
            <a:off x="1547664" y="2353636"/>
            <a:ext cx="3284366" cy="1680005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595F380-9D0A-4CF0-8E17-850AA22252DD}"/>
              </a:ext>
            </a:extLst>
          </p:cNvPr>
          <p:cNvSpPr txBox="1"/>
          <p:nvPr/>
        </p:nvSpPr>
        <p:spPr>
          <a:xfrm>
            <a:off x="1019646" y="5224472"/>
            <a:ext cx="26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Plattegrond - 5</a:t>
            </a:r>
            <a:r>
              <a:rPr lang="nl-NL" baseline="30000" dirty="0"/>
              <a:t>e</a:t>
            </a:r>
            <a:r>
              <a:rPr lang="nl-NL" dirty="0"/>
              <a:t> verdieping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CC265648-FFC5-4436-BCB0-6690A5A58576}"/>
              </a:ext>
            </a:extLst>
          </p:cNvPr>
          <p:cNvSpPr/>
          <p:nvPr/>
        </p:nvSpPr>
        <p:spPr>
          <a:xfrm>
            <a:off x="6716722" y="3469246"/>
            <a:ext cx="663590" cy="1332470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EB7A7C27-6AFB-4400-81FA-7C8F61217FA2}"/>
              </a:ext>
            </a:extLst>
          </p:cNvPr>
          <p:cNvSpPr/>
          <p:nvPr/>
        </p:nvSpPr>
        <p:spPr>
          <a:xfrm>
            <a:off x="6156175" y="2641476"/>
            <a:ext cx="1795269" cy="827770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PIJL-OMLAAG 1">
            <a:extLst>
              <a:ext uri="{FF2B5EF4-FFF2-40B4-BE49-F238E27FC236}">
                <a16:creationId xmlns:a16="http://schemas.microsoft.com/office/drawing/2014/main" id="{5CA3E31E-400C-475A-8A12-9345AACF68BF}"/>
              </a:ext>
            </a:extLst>
          </p:cNvPr>
          <p:cNvSpPr/>
          <p:nvPr/>
        </p:nvSpPr>
        <p:spPr>
          <a:xfrm>
            <a:off x="6811200" y="2425452"/>
            <a:ext cx="497104" cy="1003588"/>
          </a:xfrm>
          <a:prstGeom prst="downArrow">
            <a:avLst/>
          </a:prstGeom>
          <a:solidFill>
            <a:srgbClr val="4F81B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PIJL-OMLAAG 9">
            <a:extLst>
              <a:ext uri="{FF2B5EF4-FFF2-40B4-BE49-F238E27FC236}">
                <a16:creationId xmlns:a16="http://schemas.microsoft.com/office/drawing/2014/main" id="{FE0BED0C-18BC-4594-9EB0-82CFE39C5D61}"/>
              </a:ext>
            </a:extLst>
          </p:cNvPr>
          <p:cNvSpPr/>
          <p:nvPr/>
        </p:nvSpPr>
        <p:spPr>
          <a:xfrm flipV="1">
            <a:off x="6801692" y="4835224"/>
            <a:ext cx="497104" cy="792088"/>
          </a:xfrm>
          <a:prstGeom prst="downArrow">
            <a:avLst/>
          </a:prstGeom>
          <a:solidFill>
            <a:srgbClr val="4F81B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1</a:t>
            </a:r>
          </a:p>
        </p:txBody>
      </p: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3D240753-8311-4161-B613-1AB846516590}"/>
              </a:ext>
            </a:extLst>
          </p:cNvPr>
          <p:cNvCxnSpPr>
            <a:cxnSpLocks/>
          </p:cNvCxnSpPr>
          <p:nvPr/>
        </p:nvCxnSpPr>
        <p:spPr>
          <a:xfrm flipH="1">
            <a:off x="1763688" y="1526381"/>
            <a:ext cx="5581" cy="827255"/>
          </a:xfrm>
          <a:prstGeom prst="straightConnector1">
            <a:avLst/>
          </a:prstGeom>
          <a:ln>
            <a:solidFill>
              <a:srgbClr val="BE1A2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8026E555-6F02-405C-831F-59053A1F1476}"/>
              </a:ext>
            </a:extLst>
          </p:cNvPr>
          <p:cNvSpPr txBox="1"/>
          <p:nvPr/>
        </p:nvSpPr>
        <p:spPr>
          <a:xfrm>
            <a:off x="1232000" y="1687878"/>
            <a:ext cx="6313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dirty="0">
                <a:solidFill>
                  <a:srgbClr val="C00000"/>
                </a:solidFill>
              </a:rPr>
              <a:t>6,1m</a:t>
            </a:r>
          </a:p>
        </p:txBody>
      </p:sp>
      <p:cxnSp>
        <p:nvCxnSpPr>
          <p:cNvPr id="35" name="Rechte verbindingslijn met pijl 34">
            <a:extLst>
              <a:ext uri="{FF2B5EF4-FFF2-40B4-BE49-F238E27FC236}">
                <a16:creationId xmlns:a16="http://schemas.microsoft.com/office/drawing/2014/main" id="{988EF007-EC74-44B8-924D-F0316B51D333}"/>
              </a:ext>
            </a:extLst>
          </p:cNvPr>
          <p:cNvCxnSpPr>
            <a:cxnSpLocks/>
          </p:cNvCxnSpPr>
          <p:nvPr/>
        </p:nvCxnSpPr>
        <p:spPr>
          <a:xfrm flipH="1">
            <a:off x="1019647" y="3361556"/>
            <a:ext cx="528017" cy="0"/>
          </a:xfrm>
          <a:prstGeom prst="straightConnector1">
            <a:avLst/>
          </a:prstGeom>
          <a:ln>
            <a:solidFill>
              <a:srgbClr val="BE1A2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>
            <a:extLst>
              <a:ext uri="{FF2B5EF4-FFF2-40B4-BE49-F238E27FC236}">
                <a16:creationId xmlns:a16="http://schemas.microsoft.com/office/drawing/2014/main" id="{7849E401-CC26-4DA0-9DAF-3D6B2C965953}"/>
              </a:ext>
            </a:extLst>
          </p:cNvPr>
          <p:cNvCxnSpPr>
            <a:cxnSpLocks/>
          </p:cNvCxnSpPr>
          <p:nvPr/>
        </p:nvCxnSpPr>
        <p:spPr>
          <a:xfrm>
            <a:off x="2523306" y="1273324"/>
            <a:ext cx="1" cy="1080312"/>
          </a:xfrm>
          <a:prstGeom prst="straightConnector1">
            <a:avLst/>
          </a:prstGeom>
          <a:ln>
            <a:solidFill>
              <a:srgbClr val="BE1A2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>
            <a:extLst>
              <a:ext uri="{FF2B5EF4-FFF2-40B4-BE49-F238E27FC236}">
                <a16:creationId xmlns:a16="http://schemas.microsoft.com/office/drawing/2014/main" id="{04197126-7346-467F-AD62-1CCDC4CCC07D}"/>
              </a:ext>
            </a:extLst>
          </p:cNvPr>
          <p:cNvSpPr txBox="1"/>
          <p:nvPr/>
        </p:nvSpPr>
        <p:spPr>
          <a:xfrm>
            <a:off x="1991618" y="1687878"/>
            <a:ext cx="6313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dirty="0">
                <a:solidFill>
                  <a:srgbClr val="C00000"/>
                </a:solidFill>
              </a:rPr>
              <a:t>8,0m</a:t>
            </a:r>
          </a:p>
        </p:txBody>
      </p:sp>
    </p:spTree>
    <p:extLst>
      <p:ext uri="{BB962C8B-B14F-4D97-AF65-F5344CB8AC3E}">
        <p14:creationId xmlns:p14="http://schemas.microsoft.com/office/powerpoint/2010/main" val="27109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7" grpId="0" animBg="1"/>
      <p:bldP spid="30" grpId="0" animBg="1"/>
      <p:bldP spid="29" grpId="0" animBg="1"/>
      <p:bldP spid="24" grpId="0" animBg="1"/>
      <p:bldP spid="25" grpId="0" animBg="1"/>
      <p:bldP spid="10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634512E-02CA-444C-8BC6-9C031DDA62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7" t="18397"/>
          <a:stretch/>
        </p:blipFill>
        <p:spPr>
          <a:xfrm>
            <a:off x="35496" y="2713484"/>
            <a:ext cx="5657431" cy="2736304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B595F380-9D0A-4CF0-8E17-850AA22252DD}"/>
              </a:ext>
            </a:extLst>
          </p:cNvPr>
          <p:cNvSpPr txBox="1"/>
          <p:nvPr/>
        </p:nvSpPr>
        <p:spPr>
          <a:xfrm>
            <a:off x="1019646" y="5224472"/>
            <a:ext cx="322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Plattegrond - begane grondvloer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1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31B1FAB-4631-4247-9320-3DD5AF1183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857" y="1231839"/>
            <a:ext cx="3163461" cy="4217949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51DEF25-45B0-4ED5-A360-FCD90D6F36DD}"/>
              </a:ext>
            </a:extLst>
          </p:cNvPr>
          <p:cNvSpPr txBox="1"/>
          <p:nvPr/>
        </p:nvSpPr>
        <p:spPr>
          <a:xfrm>
            <a:off x="611560" y="769268"/>
            <a:ext cx="82809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HEK – Combipalen Ø530/650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Hexagonale prefab palen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rgbClr val="70706F"/>
                </a:solidFill>
              </a:rPr>
              <a:t>F</a:t>
            </a:r>
            <a:r>
              <a:rPr lang="nl-NL" sz="2000" baseline="-25000" dirty="0" err="1">
                <a:solidFill>
                  <a:srgbClr val="70706F"/>
                </a:solidFill>
              </a:rPr>
              <a:t>Ed</a:t>
            </a:r>
            <a:r>
              <a:rPr lang="nl-NL" sz="2000" dirty="0">
                <a:solidFill>
                  <a:srgbClr val="70706F"/>
                </a:solidFill>
              </a:rPr>
              <a:t> = 3600kN; 2000/-550kN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19m – NAP (hoog op zandpakket)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Horizontale belasting vanuit damwand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rgbClr val="70706F"/>
                </a:solidFill>
              </a:rPr>
              <a:t>Tubex</a:t>
            </a:r>
            <a:r>
              <a:rPr lang="nl-NL" sz="2000" dirty="0">
                <a:solidFill>
                  <a:srgbClr val="70706F"/>
                </a:solidFill>
              </a:rPr>
              <a:t>-palen Ø457/600 (3x)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DE225001-4939-4DD0-810D-592269247DD1}"/>
              </a:ext>
            </a:extLst>
          </p:cNvPr>
          <p:cNvSpPr/>
          <p:nvPr/>
        </p:nvSpPr>
        <p:spPr>
          <a:xfrm>
            <a:off x="1606960" y="3073524"/>
            <a:ext cx="3973151" cy="1301507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578D99BE-404C-40BD-A139-1703600FC2AE}"/>
              </a:ext>
            </a:extLst>
          </p:cNvPr>
          <p:cNvCxnSpPr>
            <a:cxnSpLocks/>
          </p:cNvCxnSpPr>
          <p:nvPr/>
        </p:nvCxnSpPr>
        <p:spPr>
          <a:xfrm flipH="1" flipV="1">
            <a:off x="1763688" y="3289548"/>
            <a:ext cx="432048" cy="504056"/>
          </a:xfrm>
          <a:prstGeom prst="straightConnector1">
            <a:avLst/>
          </a:prstGeom>
          <a:ln w="38100">
            <a:solidFill>
              <a:srgbClr val="BE1A2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2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123E9893-2F30-42BB-B3F5-8F543DA89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0"/>
            <a:ext cx="4601589" cy="258839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7F67913-3895-4F27-A26B-8E4D69516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35442"/>
            <a:ext cx="4506077" cy="337955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EE206AE-0DAA-437E-85A7-D8962CEA3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85" y="2335442"/>
            <a:ext cx="4506077" cy="337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1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951DEF25-45B0-4ED5-A360-FCD90D6F36DD}"/>
              </a:ext>
            </a:extLst>
          </p:cNvPr>
          <p:cNvSpPr txBox="1"/>
          <p:nvPr/>
        </p:nvSpPr>
        <p:spPr>
          <a:xfrm>
            <a:off x="611560" y="769268"/>
            <a:ext cx="82809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rgbClr val="70706F"/>
                </a:solidFill>
              </a:rPr>
              <a:t>Uitkraging</a:t>
            </a:r>
            <a:r>
              <a:rPr lang="nl-NL" sz="2000" dirty="0">
                <a:solidFill>
                  <a:srgbClr val="70706F"/>
                </a:solidFill>
              </a:rPr>
              <a:t> busstation (as D)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Prefab wand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Staalconstructie </a:t>
            </a:r>
            <a:r>
              <a:rPr lang="nl-NL" sz="2000" dirty="0" err="1">
                <a:solidFill>
                  <a:srgbClr val="70706F"/>
                </a:solidFill>
              </a:rPr>
              <a:t>tbv</a:t>
            </a:r>
            <a:r>
              <a:rPr lang="nl-NL" sz="2000" dirty="0">
                <a:solidFill>
                  <a:srgbClr val="70706F"/>
                </a:solidFill>
              </a:rPr>
              <a:t> </a:t>
            </a:r>
            <a:r>
              <a:rPr lang="nl-NL" sz="2000" dirty="0" err="1">
                <a:solidFill>
                  <a:srgbClr val="70706F"/>
                </a:solidFill>
              </a:rPr>
              <a:t>onderstempeling</a:t>
            </a:r>
            <a:endParaRPr lang="nl-NL" sz="2000" dirty="0">
              <a:solidFill>
                <a:srgbClr val="70706F"/>
              </a:solidFill>
            </a:endParaRP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Breedplaatvloerschil 180mm (geen </a:t>
            </a:r>
            <a:r>
              <a:rPr lang="nl-NL" sz="2000" dirty="0" err="1">
                <a:solidFill>
                  <a:srgbClr val="70706F"/>
                </a:solidFill>
              </a:rPr>
              <a:t>onderstempeling</a:t>
            </a:r>
            <a:r>
              <a:rPr lang="nl-NL" sz="2000" dirty="0">
                <a:solidFill>
                  <a:srgbClr val="70706F"/>
                </a:solidFill>
              </a:rPr>
              <a:t>)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62B002D-BAC7-4FA3-BFA8-527019AF8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001" y="2065412"/>
            <a:ext cx="5161368" cy="361374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AA69AF8-DE35-4177-9C3A-4B201D53D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966" y="3145532"/>
            <a:ext cx="2828789" cy="2389839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DE331C89-DCAA-4FC0-943A-EAC4F72C8BD4}"/>
              </a:ext>
            </a:extLst>
          </p:cNvPr>
          <p:cNvSpPr/>
          <p:nvPr/>
        </p:nvSpPr>
        <p:spPr>
          <a:xfrm>
            <a:off x="2805113" y="3459956"/>
            <a:ext cx="1474092" cy="516334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22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F8C6D99-0564-40D2-A8E0-42E1306E7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333" y="312626"/>
            <a:ext cx="5047333" cy="508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42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4543B090-333A-416C-AAA7-BD1AD2746A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7"/>
          <a:stretch/>
        </p:blipFill>
        <p:spPr bwMode="auto">
          <a:xfrm>
            <a:off x="107504" y="1121942"/>
            <a:ext cx="5161652" cy="454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hthoek 26">
            <a:extLst>
              <a:ext uri="{FF2B5EF4-FFF2-40B4-BE49-F238E27FC236}">
                <a16:creationId xmlns:a16="http://schemas.microsoft.com/office/drawing/2014/main" id="{3D5B1006-674A-4A69-9B1A-4C6B6B1003E3}"/>
              </a:ext>
            </a:extLst>
          </p:cNvPr>
          <p:cNvSpPr/>
          <p:nvPr/>
        </p:nvSpPr>
        <p:spPr>
          <a:xfrm>
            <a:off x="965655" y="1945681"/>
            <a:ext cx="149961" cy="2568003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595F380-9D0A-4CF0-8E17-850AA22252DD}"/>
              </a:ext>
            </a:extLst>
          </p:cNvPr>
          <p:cNvSpPr txBox="1"/>
          <p:nvPr/>
        </p:nvSpPr>
        <p:spPr>
          <a:xfrm>
            <a:off x="1007988" y="4874187"/>
            <a:ext cx="2568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Plattegrond 5</a:t>
            </a:r>
            <a:r>
              <a:rPr lang="nl-NL" baseline="30000" dirty="0"/>
              <a:t>e</a:t>
            </a:r>
            <a:r>
              <a:rPr lang="nl-NL" dirty="0"/>
              <a:t> verdieping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BCDD00E-2738-48F2-9E59-5B1DA9B47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0017" y="626598"/>
            <a:ext cx="3650495" cy="5039214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CF8B6072-8A89-4709-A4E4-0B23CC39E2F7}"/>
              </a:ext>
            </a:extLst>
          </p:cNvPr>
          <p:cNvSpPr txBox="1"/>
          <p:nvPr/>
        </p:nvSpPr>
        <p:spPr>
          <a:xfrm>
            <a:off x="611560" y="769268"/>
            <a:ext cx="82809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rgbClr val="70706F"/>
                </a:solidFill>
              </a:rPr>
              <a:t>Uitkraging</a:t>
            </a:r>
            <a:r>
              <a:rPr lang="nl-NL" sz="2000" dirty="0">
                <a:solidFill>
                  <a:srgbClr val="70706F"/>
                </a:solidFill>
              </a:rPr>
              <a:t> metro-trap (as 1)</a:t>
            </a:r>
          </a:p>
          <a:p>
            <a:pPr marL="538163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Hybride constructie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31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1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DC18713-23EE-46C7-897D-379B93066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4" y="2425452"/>
            <a:ext cx="9144000" cy="2659811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873323F-84E5-44AA-B4EF-AC4DC787AAAC}"/>
              </a:ext>
            </a:extLst>
          </p:cNvPr>
          <p:cNvSpPr txBox="1"/>
          <p:nvPr/>
        </p:nvSpPr>
        <p:spPr>
          <a:xfrm>
            <a:off x="611560" y="769268"/>
            <a:ext cx="82809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rgbClr val="70706F"/>
                </a:solidFill>
              </a:rPr>
              <a:t>Uitkraging</a:t>
            </a:r>
            <a:r>
              <a:rPr lang="nl-NL" sz="2000" dirty="0">
                <a:solidFill>
                  <a:srgbClr val="70706F"/>
                </a:solidFill>
              </a:rPr>
              <a:t> metro-trap (as 1)</a:t>
            </a:r>
          </a:p>
          <a:p>
            <a:pPr marL="538163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Hybride constructie</a:t>
            </a:r>
          </a:p>
          <a:p>
            <a:pPr marL="538163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Eindsituatie </a:t>
            </a:r>
            <a:r>
              <a:rPr lang="nl-NL" sz="2000" dirty="0" err="1">
                <a:solidFill>
                  <a:srgbClr val="70706F"/>
                </a:solidFill>
              </a:rPr>
              <a:t>vs</a:t>
            </a:r>
            <a:r>
              <a:rPr lang="nl-NL" sz="2000" dirty="0">
                <a:solidFill>
                  <a:srgbClr val="70706F"/>
                </a:solidFill>
              </a:rPr>
              <a:t> uitvoering</a:t>
            </a:r>
          </a:p>
          <a:p>
            <a:pPr marL="538163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3 </a:t>
            </a:r>
            <a:r>
              <a:rPr lang="nl-NL" sz="2000" dirty="0" err="1">
                <a:solidFill>
                  <a:srgbClr val="70706F"/>
                </a:solidFill>
              </a:rPr>
              <a:t>vs</a:t>
            </a:r>
            <a:r>
              <a:rPr lang="nl-NL" sz="2000" dirty="0">
                <a:solidFill>
                  <a:srgbClr val="70706F"/>
                </a:solidFill>
              </a:rPr>
              <a:t> 7,5 vloeren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677C1F3F-E15A-4920-BEB0-37E5097AB613}"/>
              </a:ext>
            </a:extLst>
          </p:cNvPr>
          <p:cNvSpPr/>
          <p:nvPr/>
        </p:nvSpPr>
        <p:spPr>
          <a:xfrm>
            <a:off x="2123728" y="2281435"/>
            <a:ext cx="6984776" cy="2803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C3063B4D-B751-47C6-A765-3FA3EE273713}"/>
              </a:ext>
            </a:extLst>
          </p:cNvPr>
          <p:cNvSpPr/>
          <p:nvPr/>
        </p:nvSpPr>
        <p:spPr>
          <a:xfrm>
            <a:off x="970297" y="1768258"/>
            <a:ext cx="5328592" cy="585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003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6390ABE-0DC8-431B-812F-78B8BA77D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1670863"/>
            <a:ext cx="4644008" cy="4044136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873323F-84E5-44AA-B4EF-AC4DC787AAAC}"/>
              </a:ext>
            </a:extLst>
          </p:cNvPr>
          <p:cNvSpPr txBox="1"/>
          <p:nvPr/>
        </p:nvSpPr>
        <p:spPr>
          <a:xfrm>
            <a:off x="611560" y="769268"/>
            <a:ext cx="82809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Hulpconstructie </a:t>
            </a:r>
            <a:r>
              <a:rPr lang="nl-NL" sz="2000" dirty="0" err="1">
                <a:solidFill>
                  <a:srgbClr val="70706F"/>
                </a:solidFill>
              </a:rPr>
              <a:t>tbv</a:t>
            </a:r>
            <a:r>
              <a:rPr lang="nl-NL" sz="2000" dirty="0">
                <a:solidFill>
                  <a:srgbClr val="70706F"/>
                </a:solidFill>
              </a:rPr>
              <a:t> </a:t>
            </a:r>
            <a:r>
              <a:rPr lang="nl-NL" sz="2000" dirty="0" err="1">
                <a:solidFill>
                  <a:srgbClr val="70706F"/>
                </a:solidFill>
              </a:rPr>
              <a:t>uitkraging</a:t>
            </a:r>
            <a:r>
              <a:rPr lang="nl-NL" sz="2000" dirty="0">
                <a:solidFill>
                  <a:srgbClr val="70706F"/>
                </a:solidFill>
              </a:rPr>
              <a:t> (as D en 1)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Verwijderen hulpconstructie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539750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Gedeeltelijk na uitharding 5</a:t>
            </a:r>
            <a:r>
              <a:rPr lang="nl-NL" sz="2000" baseline="30000" dirty="0">
                <a:solidFill>
                  <a:srgbClr val="70706F"/>
                </a:solidFill>
              </a:rPr>
              <a:t>e</a:t>
            </a:r>
            <a:r>
              <a:rPr lang="nl-NL" sz="2000" dirty="0">
                <a:solidFill>
                  <a:srgbClr val="70706F"/>
                </a:solidFill>
              </a:rPr>
              <a:t> verdiepingsvloer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Volledig na uitharding 6</a:t>
            </a:r>
            <a:r>
              <a:rPr lang="nl-NL" sz="2000" baseline="30000" dirty="0">
                <a:solidFill>
                  <a:srgbClr val="70706F"/>
                </a:solidFill>
              </a:rPr>
              <a:t>e</a:t>
            </a:r>
            <a:r>
              <a:rPr lang="nl-NL" sz="2000" dirty="0">
                <a:solidFill>
                  <a:srgbClr val="70706F"/>
                </a:solidFill>
              </a:rPr>
              <a:t> verdiepingsvloer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EA5DAA2-F0AB-43C7-8CA2-E5F70FE016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81436"/>
            <a:ext cx="4578084" cy="343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48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917300BD-3ADD-418B-A76D-7D88F8B77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18" y="481235"/>
            <a:ext cx="8385846" cy="473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02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BEC182-F3E7-4B90-9D4F-C5F7E2994C3D}"/>
              </a:ext>
            </a:extLst>
          </p:cNvPr>
          <p:cNvSpPr txBox="1">
            <a:spLocks/>
          </p:cNvSpPr>
          <p:nvPr/>
        </p:nvSpPr>
        <p:spPr>
          <a:xfrm>
            <a:off x="457200" y="12127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Even voorstellen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1E5B238-0628-44A4-B7C1-D30301E95EA0}"/>
              </a:ext>
            </a:extLst>
          </p:cNvPr>
          <p:cNvSpPr txBox="1"/>
          <p:nvPr/>
        </p:nvSpPr>
        <p:spPr>
          <a:xfrm>
            <a:off x="611560" y="769268"/>
            <a:ext cx="691276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Geert Brouwers</a:t>
            </a:r>
          </a:p>
          <a:p>
            <a:pPr marL="342900" indent="-3429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  <a:p>
            <a:pPr marL="273050" indent="-27305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Opleiding</a:t>
            </a:r>
          </a:p>
          <a:p>
            <a:pPr marL="539750" lvl="1" indent="-27305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2010 afgestudeerd (MBO, HBO en TU)</a:t>
            </a:r>
          </a:p>
          <a:p>
            <a:pPr marL="539750" indent="-27305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  <a:p>
            <a:pPr marL="273050" indent="-27305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Werkervaring</a:t>
            </a:r>
          </a:p>
          <a:p>
            <a:pPr marL="539750" lvl="1" indent="-27305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2008 Pieters Bouwtechniek (Eindhoven)</a:t>
            </a:r>
          </a:p>
          <a:p>
            <a:pPr marL="539750" lvl="1" indent="-27305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2012 B-</a:t>
            </a:r>
            <a:r>
              <a:rPr lang="nl-NL" sz="2000" dirty="0" err="1">
                <a:solidFill>
                  <a:srgbClr val="70706F"/>
                </a:solidFill>
              </a:rPr>
              <a:t>invented</a:t>
            </a:r>
            <a:endParaRPr lang="nl-NL" sz="2000" dirty="0">
              <a:solidFill>
                <a:srgbClr val="70706F"/>
              </a:solidFill>
            </a:endParaRPr>
          </a:p>
          <a:p>
            <a:pPr marL="539750" lvl="1" indent="-27305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2014 SWINN</a:t>
            </a:r>
          </a:p>
          <a:p>
            <a:pPr marL="539750" lvl="1" indent="-27305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2020 Van Rossum Raadgevende Ingenieurs (Utrecht)</a:t>
            </a:r>
          </a:p>
          <a:p>
            <a:pPr lvl="1">
              <a:buClr>
                <a:srgbClr val="BE1A22"/>
              </a:buClr>
            </a:pPr>
            <a:endParaRPr lang="nl-NL" sz="2000" dirty="0">
              <a:solidFill>
                <a:srgbClr val="7070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408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70D1531-5DAA-4185-9A7B-21FE928936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48" y="0"/>
            <a:ext cx="4610286" cy="307352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2FBF4CF-933C-40CC-90FC-810B648B33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472" y="2641476"/>
            <a:ext cx="5444528" cy="30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7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1755210C-788A-410F-8179-1A06F7133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221" y="0"/>
            <a:ext cx="4288779" cy="571500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2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873323F-84E5-44AA-B4EF-AC4DC787AAAC}"/>
              </a:ext>
            </a:extLst>
          </p:cNvPr>
          <p:cNvSpPr txBox="1"/>
          <p:nvPr/>
        </p:nvSpPr>
        <p:spPr>
          <a:xfrm>
            <a:off x="611560" y="769268"/>
            <a:ext cx="82809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22 verdiepingen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Twee woonblokken op elkaar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Hoogste verblijfsgebied 69,9m+P 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Veiligheidsklasse CC3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NTA 4614-3 ‘Constructieve veiligheid’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596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286A1F29-03A3-4721-8BAD-8A3ED02E4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80" t="7270" r="7364" b="34886"/>
          <a:stretch/>
        </p:blipFill>
        <p:spPr>
          <a:xfrm>
            <a:off x="5796136" y="521292"/>
            <a:ext cx="3168352" cy="5072512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A6EDA1B3-E47C-4CE9-BA49-428642CFB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2" t="7308" b="10160"/>
          <a:stretch/>
        </p:blipFill>
        <p:spPr bwMode="auto">
          <a:xfrm>
            <a:off x="2156965" y="531603"/>
            <a:ext cx="3423147" cy="4990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C497BB22-1912-422A-BC5F-FDDFB23FA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3944"/>
            <a:ext cx="1944823" cy="223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2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3B928FB-D795-4D07-90D2-0680C3332DEE}"/>
              </a:ext>
            </a:extLst>
          </p:cNvPr>
          <p:cNvSpPr/>
          <p:nvPr/>
        </p:nvSpPr>
        <p:spPr>
          <a:xfrm>
            <a:off x="8244408" y="769268"/>
            <a:ext cx="338377" cy="4752528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099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>
            <a:extLst>
              <a:ext uri="{FF2B5EF4-FFF2-40B4-BE49-F238E27FC236}">
                <a16:creationId xmlns:a16="http://schemas.microsoft.com/office/drawing/2014/main" id="{2CA9218B-5B33-4D20-80F3-B3EF116BD5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2" b="6114"/>
          <a:stretch/>
        </p:blipFill>
        <p:spPr bwMode="auto">
          <a:xfrm>
            <a:off x="1979712" y="718512"/>
            <a:ext cx="3762476" cy="496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>
            <a:extLst>
              <a:ext uri="{FF2B5EF4-FFF2-40B4-BE49-F238E27FC236}">
                <a16:creationId xmlns:a16="http://schemas.microsoft.com/office/drawing/2014/main" id="{0651509E-4C7E-48A6-A98B-E668AC699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0325"/>
            <a:ext cx="2051720" cy="289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2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D50CE45E-A22C-4D11-922F-AC6642B7E5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80" t="6365" r="16387" b="6544"/>
          <a:stretch/>
        </p:blipFill>
        <p:spPr>
          <a:xfrm rot="10800000" flipH="1">
            <a:off x="5742189" y="697260"/>
            <a:ext cx="3168352" cy="4960397"/>
          </a:xfrm>
          <a:prstGeom prst="rect">
            <a:avLst/>
          </a:prstGeom>
        </p:spPr>
      </p:pic>
      <p:sp>
        <p:nvSpPr>
          <p:cNvPr id="23" name="Rechthoek 22">
            <a:extLst>
              <a:ext uri="{FF2B5EF4-FFF2-40B4-BE49-F238E27FC236}">
                <a16:creationId xmlns:a16="http://schemas.microsoft.com/office/drawing/2014/main" id="{D893CDD3-BE20-4049-AD82-2A3D7C7C5BFE}"/>
              </a:ext>
            </a:extLst>
          </p:cNvPr>
          <p:cNvSpPr/>
          <p:nvPr/>
        </p:nvSpPr>
        <p:spPr>
          <a:xfrm>
            <a:off x="7020272" y="841196"/>
            <a:ext cx="360040" cy="4752608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596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2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5CFB17A-F3B8-4B1A-B91D-9793CF875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06" b="17953"/>
          <a:stretch/>
        </p:blipFill>
        <p:spPr>
          <a:xfrm>
            <a:off x="3541775" y="1455626"/>
            <a:ext cx="5602226" cy="209978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BD30DB80-4BEC-426A-9FD6-78D64A9843B2}"/>
              </a:ext>
            </a:extLst>
          </p:cNvPr>
          <p:cNvSpPr txBox="1"/>
          <p:nvPr/>
        </p:nvSpPr>
        <p:spPr>
          <a:xfrm>
            <a:off x="611560" y="769268"/>
            <a:ext cx="8280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Bovenste woonblok breder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rgbClr val="70706F"/>
                </a:solidFill>
              </a:rPr>
              <a:t>Uitkraging</a:t>
            </a:r>
            <a:r>
              <a:rPr lang="nl-NL" sz="2000" dirty="0">
                <a:solidFill>
                  <a:srgbClr val="70706F"/>
                </a:solidFill>
              </a:rPr>
              <a:t> </a:t>
            </a:r>
            <a:r>
              <a:rPr lang="nl-NL" sz="2000" dirty="0" err="1">
                <a:solidFill>
                  <a:srgbClr val="70706F"/>
                </a:solidFill>
              </a:rPr>
              <a:t>tpv</a:t>
            </a:r>
            <a:r>
              <a:rPr lang="nl-NL" sz="2000" dirty="0">
                <a:solidFill>
                  <a:srgbClr val="70706F"/>
                </a:solidFill>
              </a:rPr>
              <a:t> lift 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AE0CC15-B80F-4945-AC3C-828D73AC9F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62" b="24571"/>
          <a:stretch/>
        </p:blipFill>
        <p:spPr>
          <a:xfrm>
            <a:off x="3347864" y="3648933"/>
            <a:ext cx="5760640" cy="1944872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1A07B469-0DD8-4AE8-9FD8-FAD79286CC33}"/>
              </a:ext>
            </a:extLst>
          </p:cNvPr>
          <p:cNvSpPr txBox="1"/>
          <p:nvPr/>
        </p:nvSpPr>
        <p:spPr>
          <a:xfrm>
            <a:off x="3347864" y="3126973"/>
            <a:ext cx="914791" cy="36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As Q/S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AEA9507-B429-465E-93E3-233BAC6AF3A9}"/>
              </a:ext>
            </a:extLst>
          </p:cNvPr>
          <p:cNvSpPr txBox="1"/>
          <p:nvPr/>
        </p:nvSpPr>
        <p:spPr>
          <a:xfrm>
            <a:off x="3347864" y="5345236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As R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604AE168-D36E-4BA4-A7EA-AE28B80FA2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2" b="6114"/>
          <a:stretch/>
        </p:blipFill>
        <p:spPr bwMode="auto">
          <a:xfrm>
            <a:off x="0" y="1433337"/>
            <a:ext cx="3246300" cy="428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hoek 16">
            <a:extLst>
              <a:ext uri="{FF2B5EF4-FFF2-40B4-BE49-F238E27FC236}">
                <a16:creationId xmlns:a16="http://schemas.microsoft.com/office/drawing/2014/main" id="{EF600461-4847-436E-9CCA-84420B153D8A}"/>
              </a:ext>
            </a:extLst>
          </p:cNvPr>
          <p:cNvSpPr/>
          <p:nvPr/>
        </p:nvSpPr>
        <p:spPr>
          <a:xfrm rot="5400000">
            <a:off x="1554973" y="2576122"/>
            <a:ext cx="149961" cy="1995660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AB7873AB-4666-43AC-8F56-603CFB562559}"/>
              </a:ext>
            </a:extLst>
          </p:cNvPr>
          <p:cNvSpPr/>
          <p:nvPr/>
        </p:nvSpPr>
        <p:spPr>
          <a:xfrm rot="5400000">
            <a:off x="1548169" y="1627446"/>
            <a:ext cx="149961" cy="1995660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A29B54FC-F6D7-4C27-8A21-75035B872F9F}"/>
              </a:ext>
            </a:extLst>
          </p:cNvPr>
          <p:cNvSpPr/>
          <p:nvPr/>
        </p:nvSpPr>
        <p:spPr>
          <a:xfrm rot="5400000">
            <a:off x="1554972" y="3524798"/>
            <a:ext cx="149961" cy="1995660"/>
          </a:xfrm>
          <a:prstGeom prst="rect">
            <a:avLst/>
          </a:prstGeom>
          <a:solidFill>
            <a:srgbClr val="BE1A22">
              <a:alpha val="3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095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  <p:bldP spid="19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2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873323F-84E5-44AA-B4EF-AC4DC787AAAC}"/>
              </a:ext>
            </a:extLst>
          </p:cNvPr>
          <p:cNvSpPr txBox="1"/>
          <p:nvPr/>
        </p:nvSpPr>
        <p:spPr>
          <a:xfrm>
            <a:off x="611560" y="769268"/>
            <a:ext cx="82809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Vloeren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Vloeroverspanning 9,9m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Vloerdikte 320mm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Polyplaatvloer 20% gewichtsbesparing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Leidingen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Vervormingen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0CCFF2B-7894-4316-8452-CB32C30C7C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0016"/>
            <a:ext cx="5436096" cy="305780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97CBE04-D7EC-424C-943B-CCE464A86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2" b="6114"/>
          <a:stretch/>
        </p:blipFill>
        <p:spPr bwMode="auto">
          <a:xfrm>
            <a:off x="5422230" y="841276"/>
            <a:ext cx="3697897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328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6FC286A4-AB54-46FC-B10D-BF03F6E50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75156"/>
            <a:ext cx="4968552" cy="38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C7FC24B7-797B-4A3E-ADD7-4681E317AE39}"/>
              </a:ext>
            </a:extLst>
          </p:cNvPr>
          <p:cNvSpPr txBox="1"/>
          <p:nvPr/>
        </p:nvSpPr>
        <p:spPr>
          <a:xfrm>
            <a:off x="686507" y="5269117"/>
            <a:ext cx="319398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Doorsnede toren 2 (ontwerp)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CDAEBC8F-94A2-426B-AB48-3EB4D5215AEE}"/>
              </a:ext>
            </a:extLst>
          </p:cNvPr>
          <p:cNvSpPr txBox="1"/>
          <p:nvPr/>
        </p:nvSpPr>
        <p:spPr>
          <a:xfrm>
            <a:off x="189855" y="3426538"/>
            <a:ext cx="128580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400" dirty="0"/>
              <a:t>W1-zetting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5C7E38C-4DA8-4239-B61D-BBCCF8429857}"/>
              </a:ext>
            </a:extLst>
          </p:cNvPr>
          <p:cNvSpPr/>
          <p:nvPr/>
        </p:nvSpPr>
        <p:spPr>
          <a:xfrm>
            <a:off x="755576" y="4400182"/>
            <a:ext cx="4680519" cy="905590"/>
          </a:xfrm>
          <a:prstGeom prst="rect">
            <a:avLst/>
          </a:prstGeom>
          <a:solidFill>
            <a:srgbClr val="FFC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BFC6172-BD3E-4FB7-9487-D6749D1B2F61}"/>
              </a:ext>
            </a:extLst>
          </p:cNvPr>
          <p:cNvSpPr txBox="1"/>
          <p:nvPr/>
        </p:nvSpPr>
        <p:spPr>
          <a:xfrm>
            <a:off x="11786" y="1516086"/>
            <a:ext cx="158517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l-NL" sz="1400" dirty="0"/>
              <a:t>Verkorting en kruip</a:t>
            </a:r>
          </a:p>
          <a:p>
            <a:r>
              <a:rPr lang="nl-NL" sz="1400" dirty="0"/>
              <a:t>v/d constructie zelf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A113FB9-7C6B-4FE4-A82D-F0977B667836}"/>
              </a:ext>
            </a:extLst>
          </p:cNvPr>
          <p:cNvSpPr txBox="1"/>
          <p:nvPr/>
        </p:nvSpPr>
        <p:spPr>
          <a:xfrm>
            <a:off x="189856" y="4895195"/>
            <a:ext cx="98661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l-NL" sz="1400" dirty="0"/>
              <a:t>W2-zetting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C333C598-538A-4349-ADE9-60E35DD74F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90" r="855"/>
          <a:stretch/>
        </p:blipFill>
        <p:spPr>
          <a:xfrm>
            <a:off x="5148064" y="913284"/>
            <a:ext cx="3994685" cy="2944134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46421BE-C5A3-4CFA-873A-EE59AEEE8EF3}"/>
              </a:ext>
            </a:extLst>
          </p:cNvPr>
          <p:cNvSpPr txBox="1"/>
          <p:nvPr/>
        </p:nvSpPr>
        <p:spPr>
          <a:xfrm>
            <a:off x="5806480" y="379360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Zettingsverloop na 50 jaar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2</a:t>
            </a:r>
          </a:p>
        </p:txBody>
      </p:sp>
      <p:grpSp>
        <p:nvGrpSpPr>
          <p:cNvPr id="55" name="Groep 54">
            <a:extLst>
              <a:ext uri="{FF2B5EF4-FFF2-40B4-BE49-F238E27FC236}">
                <a16:creationId xmlns:a16="http://schemas.microsoft.com/office/drawing/2014/main" id="{2E7EE467-DA70-4B50-833C-9190D51D5A55}"/>
              </a:ext>
            </a:extLst>
          </p:cNvPr>
          <p:cNvGrpSpPr/>
          <p:nvPr/>
        </p:nvGrpSpPr>
        <p:grpSpPr>
          <a:xfrm>
            <a:off x="1763688" y="1209510"/>
            <a:ext cx="2558951" cy="3789871"/>
            <a:chOff x="1763688" y="1209510"/>
            <a:chExt cx="2558951" cy="3789871"/>
          </a:xfrm>
        </p:grpSpPr>
        <p:cxnSp>
          <p:nvCxnSpPr>
            <p:cNvPr id="4" name="Rechte verbindingslijn met pijl 3">
              <a:extLst>
                <a:ext uri="{FF2B5EF4-FFF2-40B4-BE49-F238E27FC236}">
                  <a16:creationId xmlns:a16="http://schemas.microsoft.com/office/drawing/2014/main" id="{01A35122-A0AB-4F9F-9D3D-9ECE39A9CD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23728" y="1209510"/>
              <a:ext cx="288032" cy="1792006"/>
            </a:xfrm>
            <a:prstGeom prst="straightConnector1">
              <a:avLst/>
            </a:prstGeom>
            <a:ln w="762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met pijl 18">
              <a:extLst>
                <a:ext uri="{FF2B5EF4-FFF2-40B4-BE49-F238E27FC236}">
                  <a16:creationId xmlns:a16="http://schemas.microsoft.com/office/drawing/2014/main" id="{8AA47BD1-D2BB-47DA-8F5D-44F95A070FE5}"/>
                </a:ext>
              </a:extLst>
            </p:cNvPr>
            <p:cNvCxnSpPr>
              <a:cxnSpLocks/>
            </p:cNvCxnSpPr>
            <p:nvPr/>
          </p:nvCxnSpPr>
          <p:spPr>
            <a:xfrm>
              <a:off x="3563888" y="1209510"/>
              <a:ext cx="360040" cy="1792006"/>
            </a:xfrm>
            <a:prstGeom prst="straightConnector1">
              <a:avLst/>
            </a:prstGeom>
            <a:ln w="762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chte verbindingslijn met pijl 24">
              <a:extLst>
                <a:ext uri="{FF2B5EF4-FFF2-40B4-BE49-F238E27FC236}">
                  <a16:creationId xmlns:a16="http://schemas.microsoft.com/office/drawing/2014/main" id="{711EF805-BD1A-487F-A55C-1016FFB447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22639" y="4548445"/>
              <a:ext cx="0" cy="450936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chte verbindingslijn met pijl 26">
              <a:extLst>
                <a:ext uri="{FF2B5EF4-FFF2-40B4-BE49-F238E27FC236}">
                  <a16:creationId xmlns:a16="http://schemas.microsoft.com/office/drawing/2014/main" id="{651A5190-08C6-47B2-BD28-E9AC5D3085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24758" y="4546065"/>
              <a:ext cx="0" cy="306912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chte verbindingslijn met pijl 28">
              <a:extLst>
                <a:ext uri="{FF2B5EF4-FFF2-40B4-BE49-F238E27FC236}">
                  <a16:creationId xmlns:a16="http://schemas.microsoft.com/office/drawing/2014/main" id="{7D71CD05-304C-4DF2-ADCF-16F07C823A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87824" y="4548865"/>
              <a:ext cx="0" cy="272117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chte verbindingslijn met pijl 29">
              <a:extLst>
                <a:ext uri="{FF2B5EF4-FFF2-40B4-BE49-F238E27FC236}">
                  <a16:creationId xmlns:a16="http://schemas.microsoft.com/office/drawing/2014/main" id="{2D95084A-0622-44A5-80D7-4E6392ED2E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04033" y="4559368"/>
              <a:ext cx="0" cy="369820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chte verbindingslijn met pijl 30">
              <a:extLst>
                <a:ext uri="{FF2B5EF4-FFF2-40B4-BE49-F238E27FC236}">
                  <a16:creationId xmlns:a16="http://schemas.microsoft.com/office/drawing/2014/main" id="{F7FBE89D-51CF-44CB-BEE0-974AD95555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63688" y="4546064"/>
              <a:ext cx="0" cy="450936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chte verbindingslijn met pijl 33">
              <a:extLst>
                <a:ext uri="{FF2B5EF4-FFF2-40B4-BE49-F238E27FC236}">
                  <a16:creationId xmlns:a16="http://schemas.microsoft.com/office/drawing/2014/main" id="{33EB5435-62B0-43D6-9E00-9E5E314673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9709" y="4548865"/>
              <a:ext cx="0" cy="349623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chte verbindingslijn met pijl 34">
              <a:extLst>
                <a:ext uri="{FF2B5EF4-FFF2-40B4-BE49-F238E27FC236}">
                  <a16:creationId xmlns:a16="http://schemas.microsoft.com/office/drawing/2014/main" id="{D1281A6A-269F-4F72-AB69-3235DD56C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35051" y="4553629"/>
              <a:ext cx="0" cy="396866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chte verbindingslijn met pijl 36">
              <a:extLst>
                <a:ext uri="{FF2B5EF4-FFF2-40B4-BE49-F238E27FC236}">
                  <a16:creationId xmlns:a16="http://schemas.microsoft.com/office/drawing/2014/main" id="{C646740F-D187-4EE9-BE76-F6151B6892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72445" y="4553629"/>
              <a:ext cx="0" cy="327934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chte verbindingslijn 39">
              <a:extLst>
                <a:ext uri="{FF2B5EF4-FFF2-40B4-BE49-F238E27FC236}">
                  <a16:creationId xmlns:a16="http://schemas.microsoft.com/office/drawing/2014/main" id="{1078A112-15EE-4581-9F2D-B21DBF1E29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63688" y="4820982"/>
              <a:ext cx="1224136" cy="176018"/>
            </a:xfrm>
            <a:prstGeom prst="line">
              <a:avLst/>
            </a:prstGeom>
            <a:ln>
              <a:solidFill>
                <a:srgbClr val="BE1A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chte verbindingslijn 40">
              <a:extLst>
                <a:ext uri="{FF2B5EF4-FFF2-40B4-BE49-F238E27FC236}">
                  <a16:creationId xmlns:a16="http://schemas.microsoft.com/office/drawing/2014/main" id="{50F77819-0D57-4890-B740-32DF1E3C2DA5}"/>
                </a:ext>
              </a:extLst>
            </p:cNvPr>
            <p:cNvCxnSpPr>
              <a:cxnSpLocks/>
            </p:cNvCxnSpPr>
            <p:nvPr/>
          </p:nvCxnSpPr>
          <p:spPr>
            <a:xfrm>
              <a:off x="2987824" y="4815218"/>
              <a:ext cx="1334815" cy="171787"/>
            </a:xfrm>
            <a:prstGeom prst="line">
              <a:avLst/>
            </a:prstGeom>
            <a:ln>
              <a:solidFill>
                <a:srgbClr val="BE1A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chte verbindingslijn met pijl 43">
              <a:extLst>
                <a:ext uri="{FF2B5EF4-FFF2-40B4-BE49-F238E27FC236}">
                  <a16:creationId xmlns:a16="http://schemas.microsoft.com/office/drawing/2014/main" id="{FD68AA04-3613-49A9-98A5-B540D3333E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15754" y="4549844"/>
              <a:ext cx="0" cy="303133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chte verbindingslijn met pijl 44">
              <a:extLst>
                <a:ext uri="{FF2B5EF4-FFF2-40B4-BE49-F238E27FC236}">
                  <a16:creationId xmlns:a16="http://schemas.microsoft.com/office/drawing/2014/main" id="{75D2258D-AC55-45E3-9EEC-A1C21DE9A0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38525" y="4553629"/>
              <a:ext cx="397" cy="327934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echte verbindingslijn met pijl 45">
              <a:extLst>
                <a:ext uri="{FF2B5EF4-FFF2-40B4-BE49-F238E27FC236}">
                  <a16:creationId xmlns:a16="http://schemas.microsoft.com/office/drawing/2014/main" id="{050DE487-E061-469F-8B9D-FB70F93EF92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80495" y="4562481"/>
              <a:ext cx="3324" cy="366707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Rechte verbindingslijn met pijl 46">
              <a:extLst>
                <a:ext uri="{FF2B5EF4-FFF2-40B4-BE49-F238E27FC236}">
                  <a16:creationId xmlns:a16="http://schemas.microsoft.com/office/drawing/2014/main" id="{1D3E3C4E-60C9-43BB-B24E-9AA78993A3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98131" y="4552626"/>
              <a:ext cx="3150" cy="395612"/>
            </a:xfrm>
            <a:prstGeom prst="straightConnector1">
              <a:avLst/>
            </a:prstGeom>
            <a:ln w="38100">
              <a:solidFill>
                <a:srgbClr val="BE1A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533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2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D30DB80-4BEC-426A-9FD6-78D64A9843B2}"/>
              </a:ext>
            </a:extLst>
          </p:cNvPr>
          <p:cNvSpPr txBox="1"/>
          <p:nvPr/>
        </p:nvSpPr>
        <p:spPr>
          <a:xfrm>
            <a:off x="611560" y="769268"/>
            <a:ext cx="82809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Inheidiepte 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rgbClr val="70706F"/>
                </a:solidFill>
              </a:rPr>
              <a:t>Middenwand</a:t>
            </a:r>
            <a:r>
              <a:rPr lang="nl-NL" sz="2000" dirty="0">
                <a:solidFill>
                  <a:srgbClr val="70706F"/>
                </a:solidFill>
              </a:rPr>
              <a:t>	19m – NAP 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rgbClr val="70706F"/>
                </a:solidFill>
              </a:rPr>
              <a:t>Kopwand</a:t>
            </a:r>
            <a:r>
              <a:rPr lang="nl-NL" sz="2000" dirty="0">
                <a:solidFill>
                  <a:srgbClr val="70706F"/>
                </a:solidFill>
              </a:rPr>
              <a:t> en Plint	21m – NAP</a:t>
            </a:r>
          </a:p>
          <a:p>
            <a:pPr marL="273050" lvl="1">
              <a:buClr>
                <a:srgbClr val="BE1A22"/>
              </a:buClr>
            </a:pPr>
            <a:endParaRPr lang="nl-NL" sz="2000" dirty="0">
              <a:solidFill>
                <a:srgbClr val="70706F"/>
              </a:solidFill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D354A5C-3CB6-4999-A75E-06794EDBA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993404"/>
            <a:ext cx="6328046" cy="365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72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491F8D1-9C91-441B-8173-85EC13A32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9228"/>
            <a:ext cx="8668455" cy="487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70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6087C75-6790-4B3E-904D-F3A61DBDE1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41230" y="710567"/>
            <a:ext cx="5715000" cy="4290541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04A0FD79-F4BF-4006-B218-8942CD65DCEA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2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2F36199-E957-4509-87CE-A1CEB99A777E}"/>
              </a:ext>
            </a:extLst>
          </p:cNvPr>
          <p:cNvSpPr txBox="1"/>
          <p:nvPr/>
        </p:nvSpPr>
        <p:spPr>
          <a:xfrm>
            <a:off x="611560" y="769268"/>
            <a:ext cx="82809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Insnoering 13</a:t>
            </a:r>
            <a:r>
              <a:rPr lang="nl-NL" sz="2000" baseline="30000" dirty="0">
                <a:solidFill>
                  <a:srgbClr val="70706F"/>
                </a:solidFill>
              </a:rPr>
              <a:t>e</a:t>
            </a:r>
            <a:r>
              <a:rPr lang="nl-NL" sz="2000" dirty="0">
                <a:solidFill>
                  <a:srgbClr val="70706F"/>
                </a:solidFill>
              </a:rPr>
              <a:t> verdieping</a:t>
            </a:r>
          </a:p>
        </p:txBody>
      </p:sp>
    </p:spTree>
    <p:extLst>
      <p:ext uri="{BB962C8B-B14F-4D97-AF65-F5344CB8AC3E}">
        <p14:creationId xmlns:p14="http://schemas.microsoft.com/office/powerpoint/2010/main" val="119400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BEC182-F3E7-4B90-9D4F-C5F7E2994C3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Projectlocatie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1E5B238-0628-44A4-B7C1-D30301E95EA0}"/>
              </a:ext>
            </a:extLst>
          </p:cNvPr>
          <p:cNvSpPr txBox="1"/>
          <p:nvPr/>
        </p:nvSpPr>
        <p:spPr>
          <a:xfrm>
            <a:off x="611560" y="769268"/>
            <a:ext cx="69127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rgbClr val="70706F"/>
                </a:solidFill>
              </a:rPr>
              <a:t>Pulse</a:t>
            </a:r>
            <a:r>
              <a:rPr lang="nl-NL" sz="2000" dirty="0">
                <a:solidFill>
                  <a:srgbClr val="70706F"/>
                </a:solidFill>
              </a:rPr>
              <a:t> (Kavel 3N4)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Amsterdam Noord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Eindpunt Noord/Zuid lijn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Poort vanuit Noorden (landmark)</a:t>
            </a:r>
          </a:p>
          <a:p>
            <a:pPr marL="342900" indent="-3429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  <a:p>
            <a:pPr lvl="1">
              <a:buClr>
                <a:srgbClr val="BE1A22"/>
              </a:buClr>
            </a:pPr>
            <a:endParaRPr lang="nl-NL" sz="2000" dirty="0">
              <a:solidFill>
                <a:srgbClr val="70706F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E1770B8-35D8-40F0-99B5-2E0B096419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" t="772" b="-1"/>
          <a:stretch/>
        </p:blipFill>
        <p:spPr>
          <a:xfrm>
            <a:off x="5806480" y="2137420"/>
            <a:ext cx="3067599" cy="353540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9577EA4-7011-4243-9A1C-268DB1FC9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137420"/>
            <a:ext cx="5400600" cy="3535410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7E10A45B-599D-4EE2-B3CC-C51A910A53B0}"/>
              </a:ext>
            </a:extLst>
          </p:cNvPr>
          <p:cNvSpPr/>
          <p:nvPr/>
        </p:nvSpPr>
        <p:spPr>
          <a:xfrm>
            <a:off x="1475656" y="3694127"/>
            <a:ext cx="1114822" cy="864096"/>
          </a:xfrm>
          <a:prstGeom prst="ellipse">
            <a:avLst/>
          </a:prstGeom>
          <a:noFill/>
          <a:ln w="38100"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717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2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D30DB80-4BEC-426A-9FD6-78D64A9843B2}"/>
              </a:ext>
            </a:extLst>
          </p:cNvPr>
          <p:cNvSpPr txBox="1"/>
          <p:nvPr/>
        </p:nvSpPr>
        <p:spPr>
          <a:xfrm>
            <a:off x="611560" y="769268"/>
            <a:ext cx="8280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Insnoering 13</a:t>
            </a:r>
            <a:r>
              <a:rPr lang="nl-NL" sz="2000" baseline="30000" dirty="0">
                <a:solidFill>
                  <a:srgbClr val="70706F"/>
                </a:solidFill>
              </a:rPr>
              <a:t>e</a:t>
            </a:r>
            <a:r>
              <a:rPr lang="nl-NL" sz="2000" dirty="0">
                <a:solidFill>
                  <a:srgbClr val="70706F"/>
                </a:solidFill>
              </a:rPr>
              <a:t> verdieping</a:t>
            </a:r>
          </a:p>
          <a:p>
            <a:pPr marL="538163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Staalconstructie HD400x421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6D34E64-A8D6-4921-8897-774337583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7381"/>
            <a:ext cx="6187391" cy="3793430"/>
          </a:xfrm>
          <a:prstGeom prst="rect">
            <a:avLst/>
          </a:prstGeom>
        </p:spPr>
      </p:pic>
      <p:grpSp>
        <p:nvGrpSpPr>
          <p:cNvPr id="5" name="Groep 4">
            <a:extLst>
              <a:ext uri="{FF2B5EF4-FFF2-40B4-BE49-F238E27FC236}">
                <a16:creationId xmlns:a16="http://schemas.microsoft.com/office/drawing/2014/main" id="{73728A17-4DAA-49E2-8DAE-C6D982292A13}"/>
              </a:ext>
            </a:extLst>
          </p:cNvPr>
          <p:cNvGrpSpPr/>
          <p:nvPr/>
        </p:nvGrpSpPr>
        <p:grpSpPr>
          <a:xfrm>
            <a:off x="6325344" y="1257091"/>
            <a:ext cx="2818656" cy="4457909"/>
            <a:chOff x="6228184" y="-2034"/>
            <a:chExt cx="2818656" cy="4457909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D5F55BC6-5C3F-44E8-9067-FF86EB1C58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40" t="9002" r="2875" b="6114"/>
            <a:stretch/>
          </p:blipFill>
          <p:spPr bwMode="auto">
            <a:xfrm>
              <a:off x="6228184" y="-2034"/>
              <a:ext cx="2818656" cy="4457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DB7B6168-7DEA-46D4-9661-21F13E9470D1}"/>
                </a:ext>
              </a:extLst>
            </p:cNvPr>
            <p:cNvSpPr/>
            <p:nvPr/>
          </p:nvSpPr>
          <p:spPr>
            <a:xfrm rot="5400000">
              <a:off x="7331567" y="3163192"/>
              <a:ext cx="149961" cy="2055657"/>
            </a:xfrm>
            <a:prstGeom prst="rect">
              <a:avLst/>
            </a:prstGeom>
            <a:solidFill>
              <a:srgbClr val="BE1A22">
                <a:alpha val="30196"/>
              </a:srgbClr>
            </a:solidFill>
            <a:ln>
              <a:solidFill>
                <a:srgbClr val="BE1A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A9A516E6-B4D8-4617-A803-44815B701DA2}"/>
                </a:ext>
              </a:extLst>
            </p:cNvPr>
            <p:cNvSpPr/>
            <p:nvPr/>
          </p:nvSpPr>
          <p:spPr>
            <a:xfrm rot="5400000">
              <a:off x="7378884" y="-776661"/>
              <a:ext cx="149961" cy="2055657"/>
            </a:xfrm>
            <a:prstGeom prst="rect">
              <a:avLst/>
            </a:prstGeom>
            <a:solidFill>
              <a:srgbClr val="BE1A22">
                <a:alpha val="30196"/>
              </a:srgbClr>
            </a:solidFill>
            <a:ln>
              <a:solidFill>
                <a:srgbClr val="BE1A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1378218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Toren 2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D30DB80-4BEC-426A-9FD6-78D64A9843B2}"/>
              </a:ext>
            </a:extLst>
          </p:cNvPr>
          <p:cNvSpPr txBox="1"/>
          <p:nvPr/>
        </p:nvSpPr>
        <p:spPr>
          <a:xfrm>
            <a:off x="611560" y="769268"/>
            <a:ext cx="82809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Insnoering 13</a:t>
            </a:r>
            <a:r>
              <a:rPr lang="nl-NL" sz="2000" baseline="30000" dirty="0">
                <a:solidFill>
                  <a:srgbClr val="70706F"/>
                </a:solidFill>
              </a:rPr>
              <a:t>e</a:t>
            </a:r>
            <a:r>
              <a:rPr lang="nl-NL" sz="2000" dirty="0">
                <a:solidFill>
                  <a:srgbClr val="70706F"/>
                </a:solidFill>
              </a:rPr>
              <a:t> verdieping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Staalconstructie HD400x421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Hamerkop en voetstuk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Samenspel tussen:</a:t>
            </a:r>
          </a:p>
          <a:p>
            <a:pPr marL="804863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Constructeur</a:t>
            </a:r>
          </a:p>
          <a:p>
            <a:pPr marL="804863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Aannemer</a:t>
            </a:r>
          </a:p>
          <a:p>
            <a:pPr marL="804863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Staalleverancier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2347723-7288-4B93-8B0C-F85C3AE51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5934" y="767700"/>
            <a:ext cx="4755904" cy="49473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E740177-BC30-475A-8529-2C482979B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48" y="2857500"/>
            <a:ext cx="4289619" cy="280831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9059E4FB-E221-4932-B070-7D74AAEB8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69" y="138956"/>
            <a:ext cx="4270759" cy="2749301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174DFD6A-C6D6-4CF1-AFAC-CBCB43400F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132"/>
          <a:stretch/>
        </p:blipFill>
        <p:spPr>
          <a:xfrm>
            <a:off x="4596599" y="138956"/>
            <a:ext cx="4270759" cy="2718544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0FDEA99-3C3E-4274-9E79-480F5480C0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6599" y="2929508"/>
            <a:ext cx="4295881" cy="268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5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1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1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2CDF552-CEA7-4476-9396-283ECFAF7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99659"/>
            <a:ext cx="8563272" cy="483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0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196C2C28-EA9A-4041-A777-1749508F4F2F}"/>
              </a:ext>
            </a:extLst>
          </p:cNvPr>
          <p:cNvSpPr txBox="1"/>
          <p:nvPr/>
        </p:nvSpPr>
        <p:spPr>
          <a:xfrm>
            <a:off x="611560" y="769268"/>
            <a:ext cx="82809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Kavelpaspoort – Bouwregels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Busstation ±3,5m (in gebruik) 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Trap metrostation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Watergang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3FC858B-2505-4B8E-93A7-5A639D720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064911"/>
            <a:ext cx="5904656" cy="3672909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C19CBC3F-FFF6-4D77-ACC9-C342F158C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63" y="409228"/>
            <a:ext cx="4087367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Projectgegevens</a:t>
            </a:r>
          </a:p>
        </p:txBody>
      </p:sp>
    </p:spTree>
    <p:extLst>
      <p:ext uri="{BB962C8B-B14F-4D97-AF65-F5344CB8AC3E}">
        <p14:creationId xmlns:p14="http://schemas.microsoft.com/office/powerpoint/2010/main" val="1833420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82E0E0F5-AB33-400E-81C8-B892846C0C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0" b="10484"/>
          <a:stretch/>
        </p:blipFill>
        <p:spPr bwMode="auto">
          <a:xfrm>
            <a:off x="4067944" y="1830996"/>
            <a:ext cx="5076056" cy="3884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1E5B238-0628-44A4-B7C1-D30301E95EA0}"/>
              </a:ext>
            </a:extLst>
          </p:cNvPr>
          <p:cNvSpPr txBox="1"/>
          <p:nvPr/>
        </p:nvSpPr>
        <p:spPr>
          <a:xfrm>
            <a:off x="611560" y="769268"/>
            <a:ext cx="828092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Plint 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ca. 850m² horeca en </a:t>
            </a:r>
            <a:r>
              <a:rPr lang="nl-NL" sz="2000" dirty="0" err="1">
                <a:solidFill>
                  <a:srgbClr val="70706F"/>
                </a:solidFill>
              </a:rPr>
              <a:t>retail</a:t>
            </a:r>
            <a:r>
              <a:rPr lang="nl-NL" sz="2000" dirty="0">
                <a:solidFill>
                  <a:srgbClr val="70706F"/>
                </a:solidFill>
              </a:rPr>
              <a:t> voorzieningen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Expositieruimte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Fietsenstalling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4000m² kantoorruimte (1</a:t>
            </a:r>
            <a:r>
              <a:rPr lang="nl-NL" sz="2000" baseline="30000" dirty="0">
                <a:solidFill>
                  <a:srgbClr val="70706F"/>
                </a:solidFill>
              </a:rPr>
              <a:t>e</a:t>
            </a:r>
            <a:r>
              <a:rPr lang="nl-NL" sz="2000" dirty="0">
                <a:solidFill>
                  <a:srgbClr val="70706F"/>
                </a:solidFill>
              </a:rPr>
              <a:t> en 2</a:t>
            </a:r>
            <a:r>
              <a:rPr lang="nl-NL" sz="2000" baseline="30000" dirty="0">
                <a:solidFill>
                  <a:srgbClr val="70706F"/>
                </a:solidFill>
              </a:rPr>
              <a:t>e</a:t>
            </a:r>
            <a:r>
              <a:rPr lang="nl-NL" sz="2000" dirty="0">
                <a:solidFill>
                  <a:srgbClr val="70706F"/>
                </a:solidFill>
              </a:rPr>
              <a:t> verdieping)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Twee torens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Toren 1 (±45m)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Toren 2 (±75m)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219 woningen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Ontwerp / bouwtraject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2016 start ontwerp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2018 start bouw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2020 oplevering toren 1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2021 oplevering toren 2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4B43536-C019-4043-85D8-9CA8512B1FC7}"/>
              </a:ext>
            </a:extLst>
          </p:cNvPr>
          <p:cNvSpPr txBox="1"/>
          <p:nvPr/>
        </p:nvSpPr>
        <p:spPr>
          <a:xfrm>
            <a:off x="5686780" y="2465860"/>
            <a:ext cx="793408" cy="3320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Toren 1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51FEFC2-FF9C-4400-998F-D18C44FD89DC}"/>
              </a:ext>
            </a:extLst>
          </p:cNvPr>
          <p:cNvSpPr txBox="1"/>
          <p:nvPr/>
        </p:nvSpPr>
        <p:spPr>
          <a:xfrm>
            <a:off x="6759925" y="1974138"/>
            <a:ext cx="793408" cy="3320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Toren 2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2175A65-CCE7-468D-B6D7-A8AB84760B2B}"/>
              </a:ext>
            </a:extLst>
          </p:cNvPr>
          <p:cNvSpPr txBox="1"/>
          <p:nvPr/>
        </p:nvSpPr>
        <p:spPr>
          <a:xfrm>
            <a:off x="6237299" y="4096880"/>
            <a:ext cx="544600" cy="3320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Plint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BEC182-F3E7-4B90-9D4F-C5F7E2994C3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Projectgegevens</a:t>
            </a:r>
          </a:p>
        </p:txBody>
      </p:sp>
    </p:spTree>
    <p:extLst>
      <p:ext uri="{BB962C8B-B14F-4D97-AF65-F5344CB8AC3E}">
        <p14:creationId xmlns:p14="http://schemas.microsoft.com/office/powerpoint/2010/main" val="1118622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31E5B238-0628-44A4-B7C1-D30301E95EA0}"/>
              </a:ext>
            </a:extLst>
          </p:cNvPr>
          <p:cNvSpPr txBox="1"/>
          <p:nvPr/>
        </p:nvSpPr>
        <p:spPr>
          <a:xfrm>
            <a:off x="611560" y="769268"/>
            <a:ext cx="828092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Opdrachtgever:	</a:t>
            </a:r>
            <a:r>
              <a:rPr lang="nl-NL" sz="2000" dirty="0" err="1">
                <a:solidFill>
                  <a:srgbClr val="70706F"/>
                </a:solidFill>
              </a:rPr>
              <a:t>Wonam</a:t>
            </a:r>
            <a:endParaRPr lang="nl-NL" sz="2000" dirty="0">
              <a:solidFill>
                <a:srgbClr val="70706F"/>
              </a:solidFill>
            </a:endParaRP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Architect:	Benthem </a:t>
            </a:r>
            <a:r>
              <a:rPr lang="nl-NL" sz="2000" dirty="0" err="1">
                <a:solidFill>
                  <a:srgbClr val="70706F"/>
                </a:solidFill>
              </a:rPr>
              <a:t>Crouwel</a:t>
            </a:r>
            <a:r>
              <a:rPr lang="nl-NL" sz="2000" dirty="0">
                <a:solidFill>
                  <a:srgbClr val="70706F"/>
                </a:solidFill>
              </a:rPr>
              <a:t> Architecten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Bouwkundig:	B+M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Constructeur:	SWINN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Adviseur installaties: 	</a:t>
            </a:r>
            <a:r>
              <a:rPr lang="nl-NL" sz="2000" dirty="0" err="1">
                <a:solidFill>
                  <a:srgbClr val="70706F"/>
                </a:solidFill>
              </a:rPr>
              <a:t>Ingenieursburo</a:t>
            </a:r>
            <a:r>
              <a:rPr lang="nl-NL" sz="2000" dirty="0">
                <a:solidFill>
                  <a:srgbClr val="70706F"/>
                </a:solidFill>
              </a:rPr>
              <a:t> Linssen B.V.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Aannemer:	Bouwcombinatie De Nijs / UBA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endParaRPr lang="nl-NL" sz="2000" dirty="0">
              <a:solidFill>
                <a:srgbClr val="70706F"/>
              </a:solidFill>
            </a:endParaRP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Prefab beton:	</a:t>
            </a:r>
            <a:r>
              <a:rPr lang="nl-NL" sz="2000" dirty="0" err="1">
                <a:solidFill>
                  <a:srgbClr val="70706F"/>
                </a:solidFill>
              </a:rPr>
              <a:t>Hoco</a:t>
            </a:r>
            <a:r>
              <a:rPr lang="nl-NL" sz="2000" dirty="0">
                <a:solidFill>
                  <a:srgbClr val="70706F"/>
                </a:solidFill>
              </a:rPr>
              <a:t> Beton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 err="1">
                <a:solidFill>
                  <a:srgbClr val="70706F"/>
                </a:solidFill>
              </a:rPr>
              <a:t>Airdeckvloer</a:t>
            </a:r>
            <a:r>
              <a:rPr lang="nl-NL" sz="2000" dirty="0">
                <a:solidFill>
                  <a:srgbClr val="70706F"/>
                </a:solidFill>
              </a:rPr>
              <a:t> (plint):	De Hoop </a:t>
            </a:r>
            <a:r>
              <a:rPr lang="nl-NL" sz="2000" dirty="0" err="1">
                <a:solidFill>
                  <a:srgbClr val="70706F"/>
                </a:solidFill>
              </a:rPr>
              <a:t>Pekso</a:t>
            </a:r>
            <a:endParaRPr lang="nl-NL" sz="2000" dirty="0">
              <a:solidFill>
                <a:srgbClr val="70706F"/>
              </a:solidFill>
            </a:endParaRP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Polyplaatvloer (torens):	</a:t>
            </a:r>
            <a:r>
              <a:rPr lang="nl-NL" sz="2000" dirty="0" err="1">
                <a:solidFill>
                  <a:srgbClr val="70706F"/>
                </a:solidFill>
              </a:rPr>
              <a:t>Betonson</a:t>
            </a:r>
            <a:endParaRPr lang="nl-NL" sz="2000" dirty="0">
              <a:solidFill>
                <a:srgbClr val="70706F"/>
              </a:solidFill>
            </a:endParaRP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BEC182-F3E7-4B90-9D4F-C5F7E2994C3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Bouwteam</a:t>
            </a:r>
          </a:p>
        </p:txBody>
      </p:sp>
    </p:spTree>
    <p:extLst>
      <p:ext uri="{BB962C8B-B14F-4D97-AF65-F5344CB8AC3E}">
        <p14:creationId xmlns:p14="http://schemas.microsoft.com/office/powerpoint/2010/main" val="3485760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31E5B238-0628-44A4-B7C1-D30301E95EA0}"/>
              </a:ext>
            </a:extLst>
          </p:cNvPr>
          <p:cNvSpPr txBox="1"/>
          <p:nvPr/>
        </p:nvSpPr>
        <p:spPr>
          <a:xfrm>
            <a:off x="611560" y="769268"/>
            <a:ext cx="82809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Raadgevende ingenieur:	Jaap Westerman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Projectleider:	Wouter van der Bas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Constructeur:	Justus Haasjes</a:t>
            </a:r>
            <a:br>
              <a:rPr lang="nl-NL" sz="2000" dirty="0">
                <a:solidFill>
                  <a:srgbClr val="70706F"/>
                </a:solidFill>
              </a:rPr>
            </a:br>
            <a:r>
              <a:rPr lang="nl-NL" sz="2000" dirty="0">
                <a:solidFill>
                  <a:srgbClr val="70706F"/>
                </a:solidFill>
              </a:rPr>
              <a:t>	Geert Brouwers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  <a:tabLst>
                <a:tab pos="3140075" algn="l"/>
              </a:tabLst>
            </a:pPr>
            <a:r>
              <a:rPr lang="nl-NL" sz="2000" dirty="0">
                <a:solidFill>
                  <a:srgbClr val="70706F"/>
                </a:solidFill>
              </a:rPr>
              <a:t>Modelleur:	Arjan van Beek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BEC182-F3E7-4B90-9D4F-C5F7E2994C3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SWINN – intern projectteam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268FE55-662C-4BB3-9741-72B4AF000D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628" y="697260"/>
            <a:ext cx="1447405" cy="256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1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3583D40-D44F-4686-A23C-594AA88F96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826311" cy="321754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38E244B-F5B1-4C3B-B581-06C62CBD4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15283" y="2038790"/>
            <a:ext cx="4932040" cy="369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28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196C2C28-EA9A-4041-A777-1749508F4F2F}"/>
              </a:ext>
            </a:extLst>
          </p:cNvPr>
          <p:cNvSpPr txBox="1"/>
          <p:nvPr/>
        </p:nvSpPr>
        <p:spPr>
          <a:xfrm>
            <a:off x="611560" y="769268"/>
            <a:ext cx="82809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Fundatie 2</a:t>
            </a:r>
            <a:r>
              <a:rPr lang="nl-NL" sz="2000" baseline="30000" dirty="0">
                <a:solidFill>
                  <a:srgbClr val="70706F"/>
                </a:solidFill>
              </a:rPr>
              <a:t>e</a:t>
            </a:r>
            <a:r>
              <a:rPr lang="nl-NL" sz="2000" dirty="0">
                <a:solidFill>
                  <a:srgbClr val="70706F"/>
                </a:solidFill>
              </a:rPr>
              <a:t> zandlaag</a:t>
            </a:r>
          </a:p>
          <a:p>
            <a:pPr marL="539750" lvl="1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500mm zakking (eenvoudige som)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Fundatie 3</a:t>
            </a:r>
            <a:r>
              <a:rPr lang="nl-NL" sz="2000" baseline="30000" dirty="0">
                <a:solidFill>
                  <a:srgbClr val="70706F"/>
                </a:solidFill>
              </a:rPr>
              <a:t>e</a:t>
            </a:r>
            <a:r>
              <a:rPr lang="nl-NL" sz="2000" dirty="0">
                <a:solidFill>
                  <a:srgbClr val="70706F"/>
                </a:solidFill>
              </a:rPr>
              <a:t> zandlaag</a:t>
            </a:r>
          </a:p>
          <a:p>
            <a:pPr marL="53975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70706F"/>
                </a:solidFill>
              </a:rPr>
              <a:t>Palen ±75m lang (1,5-2,0 miljoen te duur)</a:t>
            </a: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  <a:p>
            <a:pPr marL="266700" indent="-266700">
              <a:buClr>
                <a:srgbClr val="BE1A22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rgbClr val="70706F"/>
              </a:solidFill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2994767-5B0D-4CD8-AA79-482A95D36CAD}"/>
              </a:ext>
            </a:extLst>
          </p:cNvPr>
          <p:cNvSpPr txBox="1">
            <a:spLocks/>
          </p:cNvSpPr>
          <p:nvPr/>
        </p:nvSpPr>
        <p:spPr>
          <a:xfrm>
            <a:off x="457200" y="121196"/>
            <a:ext cx="8229600" cy="720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500" dirty="0"/>
              <a:t>Fundatie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F4E07D5-AEAB-4D93-965D-2FED07350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281436"/>
            <a:ext cx="6696743" cy="3317000"/>
          </a:xfrm>
          <a:prstGeom prst="rect">
            <a:avLst/>
          </a:prstGeom>
        </p:spPr>
      </p:pic>
      <p:sp>
        <p:nvSpPr>
          <p:cNvPr id="9" name="Pijl: omlaag 8">
            <a:extLst>
              <a:ext uri="{FF2B5EF4-FFF2-40B4-BE49-F238E27FC236}">
                <a16:creationId xmlns:a16="http://schemas.microsoft.com/office/drawing/2014/main" id="{5D1490A2-6C11-4904-8992-C45C3464D05C}"/>
              </a:ext>
            </a:extLst>
          </p:cNvPr>
          <p:cNvSpPr/>
          <p:nvPr/>
        </p:nvSpPr>
        <p:spPr>
          <a:xfrm>
            <a:off x="6732240" y="2497460"/>
            <a:ext cx="360040" cy="819398"/>
          </a:xfrm>
          <a:prstGeom prst="downArrow">
            <a:avLst/>
          </a:prstGeom>
          <a:solidFill>
            <a:srgbClr val="BE1A22">
              <a:alpha val="50196"/>
            </a:srgbClr>
          </a:solidFill>
          <a:ln>
            <a:solidFill>
              <a:srgbClr val="BE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92577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21405</TotalTime>
  <Words>479</Words>
  <Application>Microsoft Office PowerPoint</Application>
  <PresentationFormat>Diavoorstelling (16:10)</PresentationFormat>
  <Paragraphs>141</Paragraphs>
  <Slides>32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Cris Van Schaik | SWINN</dc:creator>
  <cp:lastModifiedBy>Geert.Brouwers@gmail.com</cp:lastModifiedBy>
  <cp:revision>194</cp:revision>
  <cp:lastPrinted>2019-09-23T14:39:47Z</cp:lastPrinted>
  <dcterms:created xsi:type="dcterms:W3CDTF">2016-07-22T07:21:14Z</dcterms:created>
  <dcterms:modified xsi:type="dcterms:W3CDTF">2021-09-08T19:03:26Z</dcterms:modified>
</cp:coreProperties>
</file>